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5" r:id="rId14"/>
    <p:sldId id="306" r:id="rId15"/>
    <p:sldId id="311" r:id="rId16"/>
    <p:sldId id="277" r:id="rId17"/>
    <p:sldId id="308" r:id="rId18"/>
    <p:sldId id="276" r:id="rId19"/>
    <p:sldId id="307" r:id="rId20"/>
    <p:sldId id="310" r:id="rId21"/>
    <p:sldId id="295" r:id="rId22"/>
    <p:sldId id="296" r:id="rId23"/>
    <p:sldId id="297" r:id="rId24"/>
    <p:sldId id="298" r:id="rId25"/>
    <p:sldId id="305" r:id="rId26"/>
    <p:sldId id="299" r:id="rId27"/>
    <p:sldId id="301" r:id="rId28"/>
    <p:sldId id="300" r:id="rId29"/>
    <p:sldId id="302" r:id="rId30"/>
    <p:sldId id="303" r:id="rId31"/>
    <p:sldId id="304" r:id="rId3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7004" autoAdjust="0"/>
  </p:normalViewPr>
  <p:slideViewPr>
    <p:cSldViewPr>
      <p:cViewPr varScale="1">
        <p:scale>
          <a:sx n="98" d="100"/>
          <a:sy n="98" d="100"/>
        </p:scale>
        <p:origin x="126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BF42B-A213-4395-8C16-A7965F893E73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2A1F3-07C7-42A2-BE8E-2D7EF898FC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7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逻辑上，所有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是并行的，但是，从硬件的角度来说，实际上并不是所有的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能够在同一时刻执行，接下来我们将解释有关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的一些本质。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84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spc="-10" dirty="0">
                <a:latin typeface="Calibri"/>
                <a:cs typeface="Calibri"/>
              </a:rPr>
              <a:t>线程束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（即线程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到</a:t>
            </a:r>
            <a:r>
              <a:rPr lang="en-US" altLang="zh-CN" sz="1200" spc="-10" dirty="0">
                <a:latin typeface="Calibri"/>
                <a:cs typeface="Calibri"/>
              </a:rPr>
              <a:t>31</a:t>
            </a:r>
            <a:r>
              <a:rPr lang="zh-CN" altLang="en-US" sz="1200" spc="-10" dirty="0">
                <a:latin typeface="Calibri"/>
                <a:cs typeface="Calibri"/>
              </a:rPr>
              <a:t>），从全局显存中读取了数组“</a:t>
            </a:r>
            <a:r>
              <a:rPr lang="en-US" altLang="zh-CN" sz="1200" spc="-10" dirty="0">
                <a:latin typeface="Calibri"/>
                <a:cs typeface="Calibri"/>
              </a:rPr>
              <a:t>data_0”</a:t>
            </a:r>
            <a:r>
              <a:rPr lang="zh-CN" altLang="en-US" sz="1200" spc="-10" dirty="0">
                <a:latin typeface="Calibri"/>
                <a:cs typeface="Calibri"/>
              </a:rPr>
              <a:t>的数值放在每个线程对应的寄存器“</a:t>
            </a:r>
            <a:r>
              <a:rPr lang="en-US" altLang="zh-CN" sz="1200" spc="-10" dirty="0">
                <a:latin typeface="Calibri"/>
                <a:cs typeface="Calibri"/>
              </a:rPr>
              <a:t>value”</a:t>
            </a:r>
            <a:r>
              <a:rPr lang="zh-CN" altLang="en-US" sz="1200" spc="-10" dirty="0">
                <a:latin typeface="Calibri"/>
                <a:cs typeface="Calibri"/>
              </a:rPr>
              <a:t>中。</a:t>
            </a:r>
            <a:endParaRPr lang="en-US" altLang="zh-CN" sz="1200" spc="-10" dirty="0">
              <a:latin typeface="Calibri"/>
              <a:cs typeface="Calibri"/>
            </a:endParaRPr>
          </a:p>
          <a:p>
            <a:r>
              <a:rPr lang="zh-CN" altLang="en-US" sz="1200" spc="-10" dirty="0">
                <a:latin typeface="Calibri"/>
                <a:cs typeface="Calibri"/>
              </a:rPr>
              <a:t>线程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到</a:t>
            </a:r>
            <a:r>
              <a:rPr lang="en-US" altLang="zh-CN" sz="1200" spc="-10" dirty="0">
                <a:latin typeface="Calibri"/>
                <a:cs typeface="Calibri"/>
              </a:rPr>
              <a:t>31</a:t>
            </a:r>
            <a:r>
              <a:rPr lang="zh-CN" altLang="en-US" sz="1200" spc="-10" dirty="0">
                <a:latin typeface="Calibri"/>
                <a:cs typeface="Calibri"/>
              </a:rPr>
              <a:t>几乎同时分别占用一个</a:t>
            </a:r>
            <a:r>
              <a:rPr lang="en-US" altLang="zh-CN" sz="1200" spc="-10" dirty="0">
                <a:latin typeface="Calibri"/>
                <a:cs typeface="Calibri"/>
              </a:rPr>
              <a:t>SP</a:t>
            </a:r>
            <a:r>
              <a:rPr lang="zh-CN" altLang="en-US" sz="1200" spc="-10" dirty="0">
                <a:latin typeface="Calibri"/>
                <a:cs typeface="Calibri"/>
              </a:rPr>
              <a:t>，然后第</a:t>
            </a:r>
            <a:r>
              <a:rPr lang="en-US" altLang="zh-CN" sz="1200" spc="-10" dirty="0">
                <a:latin typeface="Calibri"/>
                <a:cs typeface="Calibri"/>
              </a:rPr>
              <a:t>ii</a:t>
            </a:r>
            <a:r>
              <a:rPr lang="zh-CN" altLang="en-US" sz="1200" spc="-10" dirty="0">
                <a:latin typeface="Calibri"/>
                <a:cs typeface="Calibri"/>
              </a:rPr>
              <a:t>条线程根据各自的寄存器“</a:t>
            </a:r>
            <a:r>
              <a:rPr lang="en-US" altLang="zh-CN" sz="1200" spc="-10" dirty="0">
                <a:latin typeface="Calibri"/>
                <a:cs typeface="Calibri"/>
              </a:rPr>
              <a:t>value”</a:t>
            </a:r>
            <a:r>
              <a:rPr lang="zh-CN" altLang="en-US" sz="1200" spc="-10" dirty="0">
                <a:latin typeface="Calibri"/>
                <a:cs typeface="Calibri"/>
              </a:rPr>
              <a:t>中的数值，准备读取显存变量“</a:t>
            </a:r>
            <a:r>
              <a:rPr lang="en-US" altLang="zh-CN" sz="1200" spc="-10" dirty="0">
                <a:latin typeface="Calibri"/>
                <a:cs typeface="Calibri"/>
              </a:rPr>
              <a:t>counter[value]”</a:t>
            </a:r>
            <a:r>
              <a:rPr lang="zh-CN" altLang="en-US" sz="1200" spc="-10" dirty="0">
                <a:latin typeface="Calibri"/>
                <a:cs typeface="Calibri"/>
              </a:rPr>
              <a:t>的值。（此时“</a:t>
            </a:r>
            <a:r>
              <a:rPr lang="en-US" altLang="zh-CN" sz="1200" spc="-10" dirty="0">
                <a:latin typeface="Calibri"/>
                <a:cs typeface="Calibri"/>
              </a:rPr>
              <a:t>counter[2] = {0, 0}”</a:t>
            </a:r>
            <a:r>
              <a:rPr lang="zh-CN" altLang="en-US" sz="1200" spc="-10" dirty="0">
                <a:latin typeface="Calibri"/>
                <a:cs typeface="Calibri"/>
              </a:rPr>
              <a:t>）</a:t>
            </a:r>
            <a:endParaRPr lang="en-US" altLang="zh-CN" sz="1200" spc="-10" dirty="0">
              <a:latin typeface="Calibri"/>
              <a:cs typeface="Calibri"/>
            </a:endParaRPr>
          </a:p>
          <a:p>
            <a:r>
              <a:rPr lang="zh-CN" altLang="en-US" sz="1200" spc="-10" dirty="0">
                <a:latin typeface="Calibri"/>
                <a:cs typeface="Calibri"/>
              </a:rPr>
              <a:t>线程束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读取显存变量“</a:t>
            </a:r>
            <a:r>
              <a:rPr lang="en-US" altLang="zh-CN" sz="1200" spc="-10" dirty="0">
                <a:latin typeface="Calibri"/>
                <a:cs typeface="Calibri"/>
              </a:rPr>
              <a:t>counter[value]”</a:t>
            </a:r>
            <a:r>
              <a:rPr lang="zh-CN" altLang="en-US" sz="1200" spc="-10" dirty="0">
                <a:latin typeface="Calibri"/>
                <a:cs typeface="Calibri"/>
              </a:rPr>
              <a:t>到各个线程的寄存器“</a:t>
            </a:r>
            <a:r>
              <a:rPr lang="en-US" altLang="zh-CN" sz="1200" spc="-10" dirty="0">
                <a:latin typeface="Calibri"/>
                <a:cs typeface="Calibri"/>
              </a:rPr>
              <a:t>counter”</a:t>
            </a:r>
            <a:r>
              <a:rPr lang="zh-CN" altLang="en-US" sz="1200" spc="-10" dirty="0">
                <a:latin typeface="Calibri"/>
                <a:cs typeface="Calibri"/>
              </a:rPr>
              <a:t>中。</a:t>
            </a:r>
            <a:endParaRPr lang="en-US" altLang="zh-CN" sz="1200" spc="-10" dirty="0">
              <a:latin typeface="Calibri"/>
              <a:cs typeface="Calibri"/>
            </a:endParaRPr>
          </a:p>
          <a:p>
            <a:r>
              <a:rPr lang="zh-CN" altLang="en-US" sz="1200" spc="-10" dirty="0">
                <a:latin typeface="Calibri"/>
                <a:cs typeface="Calibri"/>
              </a:rPr>
              <a:t>线程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到</a:t>
            </a:r>
            <a:r>
              <a:rPr lang="en-US" altLang="zh-CN" sz="1200" spc="-10" dirty="0">
                <a:latin typeface="Calibri"/>
                <a:cs typeface="Calibri"/>
              </a:rPr>
              <a:t>31</a:t>
            </a:r>
            <a:r>
              <a:rPr lang="zh-CN" altLang="en-US" sz="1200" spc="-10" dirty="0">
                <a:latin typeface="Calibri"/>
                <a:cs typeface="Calibri"/>
              </a:rPr>
              <a:t>同时对自己的“</a:t>
            </a:r>
            <a:r>
              <a:rPr lang="en-US" altLang="zh-CN" sz="1200" spc="-10" dirty="0">
                <a:latin typeface="Calibri"/>
                <a:cs typeface="Calibri"/>
              </a:rPr>
              <a:t>value”</a:t>
            </a:r>
            <a:r>
              <a:rPr lang="zh-CN" altLang="en-US" sz="1200" spc="-10" dirty="0">
                <a:latin typeface="Calibri"/>
                <a:cs typeface="Calibri"/>
              </a:rPr>
              <a:t>寄存器中的数值执行“</a:t>
            </a:r>
            <a:r>
              <a:rPr lang="en-US" altLang="zh-CN" sz="1200" spc="-10" dirty="0">
                <a:latin typeface="Calibri"/>
                <a:cs typeface="Calibri"/>
              </a:rPr>
              <a:t>++”</a:t>
            </a:r>
            <a:r>
              <a:rPr lang="zh-CN" altLang="en-US" sz="1200" spc="-10" dirty="0">
                <a:latin typeface="Calibri"/>
                <a:cs typeface="Calibri"/>
              </a:rPr>
              <a:t>。</a:t>
            </a:r>
            <a:endParaRPr lang="en-US" altLang="zh-CN" sz="1200" spc="-10" dirty="0">
              <a:latin typeface="Calibri"/>
              <a:cs typeface="Calibri"/>
            </a:endParaRPr>
          </a:p>
          <a:p>
            <a:r>
              <a:rPr lang="zh-CN" altLang="en-US" sz="1200" spc="-10" dirty="0">
                <a:latin typeface="Calibri"/>
                <a:cs typeface="Calibri"/>
              </a:rPr>
              <a:t>线程束</a:t>
            </a:r>
            <a:r>
              <a:rPr lang="en-US" altLang="zh-CN" sz="1200" spc="-10" dirty="0">
                <a:latin typeface="Calibri"/>
                <a:cs typeface="Calibri"/>
              </a:rPr>
              <a:t>0</a:t>
            </a:r>
            <a:r>
              <a:rPr lang="zh-CN" altLang="en-US" sz="1200" spc="-10" dirty="0">
                <a:latin typeface="Calibri"/>
                <a:cs typeface="Calibri"/>
              </a:rPr>
              <a:t>将寄存器“</a:t>
            </a:r>
            <a:r>
              <a:rPr lang="en-US" altLang="zh-CN" sz="1200" spc="-10" dirty="0">
                <a:latin typeface="Calibri"/>
                <a:cs typeface="Calibri"/>
              </a:rPr>
              <a:t>counter”</a:t>
            </a:r>
            <a:r>
              <a:rPr lang="zh-CN" altLang="en-US" sz="1200" spc="-10" dirty="0">
                <a:latin typeface="Calibri"/>
                <a:cs typeface="Calibri"/>
              </a:rPr>
              <a:t>值写入显存变量“</a:t>
            </a:r>
            <a:r>
              <a:rPr lang="en-US" altLang="zh-CN" sz="1200" spc="-10" dirty="0">
                <a:latin typeface="Calibri"/>
                <a:cs typeface="Calibri"/>
              </a:rPr>
              <a:t>counter[value]”</a:t>
            </a:r>
            <a:r>
              <a:rPr lang="zh-CN" altLang="en-US" sz="1200" spc="-10" dirty="0">
                <a:latin typeface="Calibri"/>
                <a:cs typeface="Calibri"/>
              </a:rPr>
              <a:t>中。（此时“</a:t>
            </a:r>
            <a:r>
              <a:rPr lang="en-US" altLang="zh-CN" sz="1200" spc="-10" dirty="0">
                <a:latin typeface="Calibri"/>
                <a:cs typeface="Calibri"/>
              </a:rPr>
              <a:t>counter[2] = {1, 1}”</a:t>
            </a:r>
            <a:r>
              <a:rPr lang="zh-CN" altLang="en-US" sz="1200" spc="-10" dirty="0">
                <a:latin typeface="Calibri"/>
                <a:cs typeface="Calibri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50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spc="-10" dirty="0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first phase each CUDA thread block processes a region of the image and accumulates a corresponding local histogram, storing the local histogram in global memory at the end of the phase. The second kernel accumulates all per-block histograms into the final histogram stored in global memory. The work separation between blocks in the first phase reduces contention when accumulating values into the same bin.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marR="302260" indent="-228600">
              <a:lnSpc>
                <a:spcPts val="3030"/>
              </a:lnSpc>
              <a:spcBef>
                <a:spcPts val="48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25" dirty="0">
                <a:latin typeface="Calibri"/>
                <a:cs typeface="Calibri"/>
              </a:rPr>
              <a:t>Zero </a:t>
            </a:r>
            <a:r>
              <a:rPr lang="en-US" altLang="zh-CN" sz="2800" spc="-5" dirty="0">
                <a:latin typeface="Calibri"/>
                <a:cs typeface="Calibri"/>
              </a:rPr>
              <a:t>overhead </a:t>
            </a:r>
            <a:r>
              <a:rPr lang="en-US" altLang="zh-CN" sz="2800" spc="-15" dirty="0">
                <a:latin typeface="Calibri"/>
                <a:cs typeface="Calibri"/>
              </a:rPr>
              <a:t>to </a:t>
            </a:r>
            <a:r>
              <a:rPr lang="en-US" altLang="zh-CN" sz="2800" spc="-10" dirty="0">
                <a:latin typeface="Calibri"/>
                <a:cs typeface="Calibri"/>
              </a:rPr>
              <a:t>swap warps </a:t>
            </a:r>
            <a:r>
              <a:rPr lang="en-US" altLang="zh-CN" sz="2800" spc="-5" dirty="0">
                <a:latin typeface="Calibri"/>
                <a:cs typeface="Calibri"/>
              </a:rPr>
              <a:t>(warp  scheduling)</a:t>
            </a:r>
            <a:endParaRPr lang="en-US" altLang="zh-CN" sz="2800" dirty="0">
              <a:latin typeface="Calibri"/>
              <a:cs typeface="Calibri"/>
            </a:endParaRPr>
          </a:p>
          <a:p>
            <a:pPr marL="697865" lvl="1" indent="-228600">
              <a:lnSpc>
                <a:spcPts val="2735"/>
              </a:lnSpc>
              <a:spcBef>
                <a:spcPts val="185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spc="-15" dirty="0">
                <a:latin typeface="Calibri"/>
                <a:cs typeface="Calibri"/>
              </a:rPr>
              <a:t>Warps </a:t>
            </a:r>
            <a:r>
              <a:rPr lang="en-US" altLang="zh-CN" sz="2400" spc="-10" dirty="0">
                <a:latin typeface="Calibri"/>
                <a:cs typeface="Calibri"/>
              </a:rPr>
              <a:t>contain </a:t>
            </a:r>
            <a:r>
              <a:rPr lang="en-US" altLang="zh-CN" sz="2400" dirty="0">
                <a:latin typeface="Calibri"/>
                <a:cs typeface="Calibri"/>
              </a:rPr>
              <a:t>only threads </a:t>
            </a:r>
            <a:r>
              <a:rPr lang="en-US" altLang="zh-CN" sz="2400" spc="-10" dirty="0">
                <a:latin typeface="Calibri"/>
                <a:cs typeface="Calibri"/>
              </a:rPr>
              <a:t>from </a:t>
            </a:r>
            <a:r>
              <a:rPr lang="en-US" altLang="zh-CN" sz="2400" dirty="0">
                <a:latin typeface="Calibri"/>
                <a:cs typeface="Calibri"/>
              </a:rPr>
              <a:t>a</a:t>
            </a:r>
            <a:r>
              <a:rPr lang="en-US" altLang="zh-CN" sz="2400" spc="-15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single</a:t>
            </a:r>
          </a:p>
          <a:p>
            <a:pPr marL="697865">
              <a:lnSpc>
                <a:spcPts val="2735"/>
              </a:lnSpc>
            </a:pPr>
            <a:r>
              <a:rPr lang="en-US" altLang="zh-CN" sz="2400" dirty="0">
                <a:latin typeface="Calibri"/>
                <a:cs typeface="Calibri"/>
              </a:rPr>
              <a:t>thread</a:t>
            </a:r>
            <a:r>
              <a:rPr lang="en-US" altLang="zh-CN" sz="2400" spc="-6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block</a:t>
            </a:r>
          </a:p>
          <a:p>
            <a:pPr marL="697865" marR="106045" lvl="1" indent="-228600">
              <a:lnSpc>
                <a:spcPct val="90000"/>
              </a:lnSpc>
              <a:spcBef>
                <a:spcPts val="505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spc="-15" dirty="0">
                <a:latin typeface="Calibri"/>
                <a:cs typeface="Calibri"/>
              </a:rPr>
              <a:t>Warps </a:t>
            </a:r>
            <a:r>
              <a:rPr lang="en-US" altLang="zh-CN" sz="2400" spc="-10" dirty="0">
                <a:latin typeface="Calibri"/>
                <a:cs typeface="Calibri"/>
              </a:rPr>
              <a:t>can </a:t>
            </a:r>
            <a:r>
              <a:rPr lang="en-US" altLang="zh-CN" sz="2400" dirty="0">
                <a:latin typeface="Calibri"/>
                <a:cs typeface="Calibri"/>
              </a:rPr>
              <a:t>be </a:t>
            </a:r>
            <a:r>
              <a:rPr lang="en-US" altLang="zh-CN" sz="2400" spc="-5" dirty="0">
                <a:latin typeface="Calibri"/>
                <a:cs typeface="Calibri"/>
              </a:rPr>
              <a:t>swapped with </a:t>
            </a:r>
            <a:r>
              <a:rPr lang="en-US" altLang="zh-CN" sz="2400" spc="-10" dirty="0">
                <a:latin typeface="Calibri"/>
                <a:cs typeface="Calibri"/>
              </a:rPr>
              <a:t>warps</a:t>
            </a:r>
            <a:r>
              <a:rPr lang="en-US" altLang="zh-CN" sz="2400" spc="-9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from  different </a:t>
            </a:r>
            <a:r>
              <a:rPr lang="en-US" altLang="zh-CN" sz="2400" spc="-5" dirty="0">
                <a:latin typeface="Calibri"/>
                <a:cs typeface="Calibri"/>
              </a:rPr>
              <a:t>blocks </a:t>
            </a:r>
            <a:r>
              <a:rPr lang="en-US" altLang="zh-CN" sz="2400" dirty="0">
                <a:latin typeface="Calibri"/>
                <a:cs typeface="Calibri"/>
              </a:rPr>
              <a:t>assigned </a:t>
            </a:r>
            <a:r>
              <a:rPr lang="en-US" altLang="zh-CN" sz="2400" spc="-10" dirty="0">
                <a:latin typeface="Calibri"/>
                <a:cs typeface="Calibri"/>
              </a:rPr>
              <a:t>to </a:t>
            </a:r>
            <a:r>
              <a:rPr lang="en-US" altLang="zh-CN" sz="2400" spc="5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same  streaming </a:t>
            </a:r>
            <a:r>
              <a:rPr lang="en-US" altLang="zh-CN" sz="2400" dirty="0">
                <a:latin typeface="Calibri"/>
                <a:cs typeface="Calibri"/>
              </a:rPr>
              <a:t>multi</a:t>
            </a:r>
            <a:r>
              <a:rPr lang="en-US" altLang="zh-CN" sz="2400" spc="-10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latin typeface="Calibri"/>
                <a:cs typeface="Calibri"/>
              </a:rPr>
              <a:t>processor</a:t>
            </a:r>
            <a:endParaRPr lang="en-US" altLang="zh-CN" sz="2400" dirty="0">
              <a:latin typeface="Calibri"/>
              <a:cs typeface="Calibri"/>
            </a:endParaRPr>
          </a:p>
          <a:p>
            <a:pPr marL="697865" marR="773430" lvl="1" indent="-228600">
              <a:lnSpc>
                <a:spcPts val="2590"/>
              </a:lnSpc>
              <a:spcBef>
                <a:spcPts val="545"/>
              </a:spcBef>
              <a:buSzPct val="95833"/>
              <a:buFont typeface="Wingdings"/>
              <a:buChar char=""/>
              <a:tabLst>
                <a:tab pos="742315" algn="l"/>
              </a:tabLst>
            </a:pPr>
            <a:r>
              <a:rPr lang="en-US" altLang="zh-CN" sz="2400" spc="-35" dirty="0">
                <a:latin typeface="Calibri"/>
                <a:cs typeface="Calibri"/>
              </a:rPr>
              <a:t>At </a:t>
            </a:r>
            <a:r>
              <a:rPr lang="en-US" altLang="zh-CN" sz="2400" spc="-10" dirty="0">
                <a:latin typeface="Calibri"/>
                <a:cs typeface="Calibri"/>
              </a:rPr>
              <a:t>any </a:t>
            </a:r>
            <a:r>
              <a:rPr lang="en-US" altLang="zh-CN" sz="2400" spc="5" dirty="0">
                <a:latin typeface="Calibri"/>
                <a:cs typeface="Calibri"/>
              </a:rPr>
              <a:t>one </a:t>
            </a:r>
            <a:r>
              <a:rPr lang="en-US" altLang="zh-CN" sz="2400" dirty="0">
                <a:latin typeface="Calibri"/>
                <a:cs typeface="Calibri"/>
              </a:rPr>
              <a:t>time only </a:t>
            </a:r>
            <a:r>
              <a:rPr lang="en-US" altLang="zh-CN" sz="2400" spc="5" dirty="0">
                <a:latin typeface="Calibri"/>
                <a:cs typeface="Calibri"/>
              </a:rPr>
              <a:t>one </a:t>
            </a:r>
            <a:r>
              <a:rPr lang="en-US" altLang="zh-CN" sz="2400" spc="-10" dirty="0">
                <a:latin typeface="Calibri"/>
                <a:cs typeface="Calibri"/>
              </a:rPr>
              <a:t>warp</a:t>
            </a:r>
            <a:r>
              <a:rPr lang="en-US" altLang="zh-CN" sz="2400" spc="-1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has  </a:t>
            </a:r>
            <a:r>
              <a:rPr lang="en-US" altLang="zh-CN" sz="2400" spc="-5" dirty="0">
                <a:latin typeface="Calibri"/>
                <a:cs typeface="Calibri"/>
              </a:rPr>
              <a:t>operations </a:t>
            </a:r>
            <a:r>
              <a:rPr lang="en-US" altLang="zh-CN" sz="2400" spc="5" dirty="0">
                <a:latin typeface="Calibri"/>
                <a:cs typeface="Calibri"/>
              </a:rPr>
              <a:t>being</a:t>
            </a:r>
            <a:r>
              <a:rPr lang="en-US" altLang="zh-CN" sz="2400" spc="-110" dirty="0">
                <a:latin typeface="Calibri"/>
                <a:cs typeface="Calibri"/>
              </a:rPr>
              <a:t> </a:t>
            </a:r>
            <a:r>
              <a:rPr lang="en-US" altLang="zh-CN" sz="2400" spc="-15" dirty="0">
                <a:latin typeface="Calibri"/>
                <a:cs typeface="Calibri"/>
              </a:rPr>
              <a:t>executed</a:t>
            </a:r>
            <a:endParaRPr lang="en-US" altLang="zh-CN"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45"/>
              </a:spcBef>
              <a:buSzPct val="95000"/>
              <a:buFont typeface="Wingdings"/>
              <a:buChar char=""/>
              <a:tabLst>
                <a:tab pos="1156335" algn="l"/>
              </a:tabLst>
            </a:pPr>
            <a:r>
              <a:rPr lang="en-US" altLang="zh-CN" sz="2000" spc="-10" dirty="0">
                <a:latin typeface="Calibri"/>
                <a:cs typeface="Calibri"/>
              </a:rPr>
              <a:t>Memory </a:t>
            </a:r>
            <a:r>
              <a:rPr lang="en-US" altLang="zh-CN" sz="2000" spc="-20" dirty="0">
                <a:latin typeface="Calibri"/>
                <a:cs typeface="Calibri"/>
              </a:rPr>
              <a:t>movement </a:t>
            </a:r>
            <a:r>
              <a:rPr lang="en-US" altLang="zh-CN" sz="2000" spc="-5" dirty="0">
                <a:latin typeface="Calibri"/>
                <a:cs typeface="Calibri"/>
              </a:rPr>
              <a:t>happens in</a:t>
            </a:r>
            <a:r>
              <a:rPr lang="en-US" altLang="zh-CN" sz="2000" spc="114" dirty="0">
                <a:latin typeface="Calibri"/>
                <a:cs typeface="Calibri"/>
              </a:rPr>
              <a:t> </a:t>
            </a:r>
            <a:r>
              <a:rPr lang="en-US" altLang="zh-CN" sz="2000" spc="-5" dirty="0">
                <a:latin typeface="Calibri"/>
                <a:cs typeface="Calibri"/>
              </a:rPr>
              <a:t>background</a:t>
            </a:r>
          </a:p>
          <a:p>
            <a:pPr marL="1155700" lvl="2" indent="-228600">
              <a:lnSpc>
                <a:spcPct val="100000"/>
              </a:lnSpc>
              <a:spcBef>
                <a:spcPts val="245"/>
              </a:spcBef>
              <a:buSzPct val="95000"/>
              <a:buFont typeface="Wingdings"/>
              <a:buChar char=""/>
              <a:tabLst>
                <a:tab pos="115633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也就是说，即使凑不够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整数倍的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，硬件也会为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凑足，只不过那些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状态，需要注意的是，即使这部分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的，也会消耗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资源。</a:t>
            </a:r>
            <a:endParaRPr lang="en-US" altLang="zh-CN" sz="20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3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ts val="3195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0" dirty="0">
                <a:latin typeface="Calibri"/>
                <a:cs typeface="Calibri"/>
              </a:rPr>
              <a:t>Execution </a:t>
            </a:r>
            <a:r>
              <a:rPr lang="en-US" altLang="zh-CN" sz="2800" dirty="0">
                <a:latin typeface="Calibri"/>
                <a:cs typeface="Calibri"/>
              </a:rPr>
              <a:t>of GPU </a:t>
            </a:r>
            <a:r>
              <a:rPr lang="en-US" altLang="zh-CN" sz="2800" spc="-5" dirty="0">
                <a:latin typeface="Calibri"/>
                <a:cs typeface="Calibri"/>
              </a:rPr>
              <a:t>instructions </a:t>
            </a:r>
            <a:r>
              <a:rPr lang="en-US" altLang="zh-CN" sz="2800" dirty="0">
                <a:latin typeface="Calibri"/>
                <a:cs typeface="Calibri"/>
              </a:rPr>
              <a:t>is </a:t>
            </a:r>
            <a:r>
              <a:rPr lang="en-US" altLang="zh-CN" sz="2800" spc="-15" dirty="0">
                <a:latin typeface="Calibri"/>
                <a:cs typeface="Calibri"/>
              </a:rPr>
              <a:t>always </a:t>
            </a:r>
            <a:r>
              <a:rPr lang="en-US" altLang="zh-CN" sz="2800" dirty="0">
                <a:latin typeface="Calibri"/>
                <a:cs typeface="Calibri"/>
              </a:rPr>
              <a:t>in </a:t>
            </a:r>
            <a:r>
              <a:rPr lang="en-US" altLang="zh-CN" sz="2800" spc="-15" dirty="0">
                <a:latin typeface="Calibri"/>
                <a:cs typeface="Calibri"/>
              </a:rPr>
              <a:t>groups </a:t>
            </a:r>
            <a:r>
              <a:rPr lang="en-US" altLang="zh-CN" sz="2800" dirty="0">
                <a:latin typeface="Calibri"/>
                <a:cs typeface="Calibri"/>
              </a:rPr>
              <a:t>of </a:t>
            </a:r>
            <a:r>
              <a:rPr lang="en-US" altLang="zh-CN" sz="2800" spc="-10" dirty="0">
                <a:latin typeface="Calibri"/>
                <a:cs typeface="Calibri"/>
              </a:rPr>
              <a:t>threads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spc="-5" dirty="0">
                <a:latin typeface="Calibri"/>
                <a:cs typeface="Calibri"/>
              </a:rPr>
              <a:t>called</a:t>
            </a:r>
            <a:endParaRPr lang="en-US" altLang="zh-CN" sz="2800" dirty="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lang="en-US" altLang="zh-CN" sz="2800" b="1" spc="-5" dirty="0">
                <a:latin typeface="Calibri"/>
                <a:cs typeface="Calibri"/>
              </a:rPr>
              <a:t>warps</a:t>
            </a:r>
            <a:endParaRPr lang="en-US" altLang="zh-CN" sz="2800" dirty="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Within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15" dirty="0">
                <a:latin typeface="Calibri"/>
                <a:cs typeface="Calibri"/>
              </a:rPr>
              <a:t>execution </a:t>
            </a:r>
            <a:r>
              <a:rPr lang="en-US" altLang="zh-CN" sz="2800" dirty="0">
                <a:latin typeface="Calibri"/>
                <a:cs typeface="Calibri"/>
              </a:rPr>
              <a:t>on the </a:t>
            </a:r>
            <a:r>
              <a:rPr lang="en-US" altLang="zh-CN" sz="2800" spc="-15" dirty="0">
                <a:latin typeface="Calibri"/>
                <a:cs typeface="Calibri"/>
              </a:rPr>
              <a:t>hardware follows </a:t>
            </a:r>
            <a:r>
              <a:rPr lang="en-US" altLang="zh-CN" sz="2800" spc="-5" dirty="0">
                <a:latin typeface="Calibri"/>
                <a:cs typeface="Calibri"/>
              </a:rPr>
              <a:t>the </a:t>
            </a:r>
            <a:r>
              <a:rPr lang="en-US" altLang="zh-CN" sz="2800" dirty="0">
                <a:latin typeface="Calibri"/>
                <a:cs typeface="Calibri"/>
              </a:rPr>
              <a:t>SIMD</a:t>
            </a:r>
            <a:r>
              <a:rPr lang="en-US" altLang="zh-CN" sz="2800" spc="-110" dirty="0">
                <a:latin typeface="Calibri"/>
                <a:cs typeface="Calibri"/>
              </a:rPr>
              <a:t> </a:t>
            </a:r>
            <a:r>
              <a:rPr lang="en-US" altLang="zh-CN" sz="2800" spc="-15" dirty="0">
                <a:latin typeface="Calibri"/>
                <a:cs typeface="Calibri"/>
              </a:rPr>
              <a:t>execution  </a:t>
            </a:r>
            <a:r>
              <a:rPr lang="en-US" altLang="zh-CN" sz="2800" spc="-5" dirty="0">
                <a:latin typeface="Calibri"/>
                <a:cs typeface="Calibri"/>
              </a:rPr>
              <a:t>model</a:t>
            </a:r>
            <a:endParaRPr lang="en-US" altLang="zh-CN" sz="2800" dirty="0">
              <a:latin typeface="Calibri"/>
              <a:cs typeface="Calibri"/>
            </a:endParaRPr>
          </a:p>
          <a:p>
            <a:pPr marL="742315" lvl="1" indent="-273050">
              <a:lnSpc>
                <a:spcPct val="100000"/>
              </a:lnSpc>
              <a:spcBef>
                <a:spcPts val="180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view </a:t>
            </a:r>
            <a:r>
              <a:rPr lang="en-US" altLang="zh-CN" sz="2400" dirty="0">
                <a:latin typeface="Calibri"/>
                <a:cs typeface="Calibri"/>
              </a:rPr>
              <a:t>outside of a </a:t>
            </a:r>
            <a:r>
              <a:rPr lang="en-US" altLang="zh-CN" sz="2400" spc="-10" dirty="0">
                <a:latin typeface="Calibri"/>
                <a:cs typeface="Calibri"/>
              </a:rPr>
              <a:t>warp </a:t>
            </a:r>
            <a:r>
              <a:rPr lang="en-US" altLang="zh-CN" sz="2400" dirty="0">
                <a:latin typeface="Calibri"/>
                <a:cs typeface="Calibri"/>
              </a:rPr>
              <a:t>is</a:t>
            </a:r>
            <a:r>
              <a:rPr lang="en-US" altLang="zh-CN" sz="2400" spc="-7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SIMT</a:t>
            </a:r>
          </a:p>
          <a:p>
            <a:pPr marL="330835" indent="-318135">
              <a:lnSpc>
                <a:spcPct val="100000"/>
              </a:lnSpc>
              <a:spcBef>
                <a:spcPts val="63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0" dirty="0">
                <a:latin typeface="Calibri"/>
                <a:cs typeface="Calibri"/>
              </a:rPr>
              <a:t>What </a:t>
            </a:r>
            <a:r>
              <a:rPr lang="en-US" altLang="zh-CN" sz="2800" spc="-5" dirty="0">
                <a:latin typeface="Calibri"/>
                <a:cs typeface="Calibri"/>
              </a:rPr>
              <a:t>happens </a:t>
            </a:r>
            <a:r>
              <a:rPr lang="en-US" altLang="zh-CN" sz="2800" dirty="0">
                <a:latin typeface="Calibri"/>
                <a:cs typeface="Calibri"/>
              </a:rPr>
              <a:t>if </a:t>
            </a:r>
            <a:r>
              <a:rPr lang="en-US" altLang="zh-CN" sz="2800" spc="-10" dirty="0">
                <a:latin typeface="Calibri"/>
                <a:cs typeface="Calibri"/>
              </a:rPr>
              <a:t>code </a:t>
            </a:r>
            <a:r>
              <a:rPr lang="en-US" altLang="zh-CN" sz="2800" dirty="0">
                <a:latin typeface="Calibri"/>
                <a:cs typeface="Calibri"/>
              </a:rPr>
              <a:t>within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5" dirty="0">
                <a:latin typeface="Calibri"/>
                <a:cs typeface="Calibri"/>
              </a:rPr>
              <a:t>has </a:t>
            </a:r>
            <a:r>
              <a:rPr lang="en-US" altLang="zh-CN" sz="2800" spc="-20" dirty="0">
                <a:latin typeface="Calibri"/>
                <a:cs typeface="Calibri"/>
              </a:rPr>
              <a:t>different </a:t>
            </a:r>
            <a:r>
              <a:rPr lang="en-US" altLang="zh-CN" sz="2800" spc="-15" dirty="0">
                <a:latin typeface="Calibri"/>
                <a:cs typeface="Calibri"/>
              </a:rPr>
              <a:t>control</a:t>
            </a:r>
            <a:r>
              <a:rPr lang="en-US" altLang="zh-CN" sz="2800" spc="-60" dirty="0">
                <a:latin typeface="Calibri"/>
                <a:cs typeface="Calibri"/>
              </a:rPr>
              <a:t> </a:t>
            </a:r>
            <a:r>
              <a:rPr lang="en-US" altLang="zh-CN" sz="2800" spc="5" dirty="0">
                <a:latin typeface="Calibri"/>
                <a:cs typeface="Calibri"/>
              </a:rPr>
              <a:t>flow?</a:t>
            </a:r>
            <a:endParaRPr lang="en-US" altLang="zh-CN" sz="2800" dirty="0">
              <a:latin typeface="Calibri"/>
              <a:cs typeface="Calibri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这样我们的问题就来了，因为所有同一个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必须执行相同的指令，那么如果这些线程在遇到控制流语句时，如果进入不同的分支，那么同一时刻除了正在执行的分之外，其余分支都被阻塞了，十分影响性能。这类问题就是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 divergence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5" dirty="0">
                <a:latin typeface="Calibri"/>
                <a:cs typeface="Calibri"/>
              </a:rPr>
              <a:t>Divergent </a:t>
            </a:r>
            <a:r>
              <a:rPr lang="en-US" altLang="zh-CN" sz="2800" spc="-10" dirty="0">
                <a:latin typeface="Calibri"/>
                <a:cs typeface="Calibri"/>
              </a:rPr>
              <a:t>code can </a:t>
            </a:r>
            <a:r>
              <a:rPr lang="en-US" altLang="zh-CN" sz="2800" spc="-5" dirty="0">
                <a:latin typeface="Calibri"/>
                <a:cs typeface="Calibri"/>
              </a:rPr>
              <a:t>be </a:t>
            </a:r>
            <a:r>
              <a:rPr lang="en-US" altLang="zh-CN" sz="2800" dirty="0">
                <a:latin typeface="Calibri"/>
                <a:cs typeface="Calibri"/>
              </a:rPr>
              <a:t>classified </a:t>
            </a:r>
            <a:r>
              <a:rPr lang="en-US" altLang="zh-CN" sz="2800" spc="-15" dirty="0">
                <a:latin typeface="Calibri"/>
                <a:cs typeface="Calibri"/>
              </a:rPr>
              <a:t>by </a:t>
            </a:r>
            <a:r>
              <a:rPr lang="en-US" altLang="zh-CN" sz="2800" spc="-5" dirty="0">
                <a:latin typeface="Calibri"/>
                <a:cs typeface="Calibri"/>
              </a:rPr>
              <a:t>how </a:t>
            </a:r>
            <a:r>
              <a:rPr lang="en-US" altLang="zh-CN" sz="2800" spc="-15" dirty="0">
                <a:latin typeface="Calibri"/>
                <a:cs typeface="Calibri"/>
              </a:rPr>
              <a:t>many “ways” </a:t>
            </a:r>
            <a:r>
              <a:rPr lang="en-US" altLang="zh-CN" sz="2800" dirty="0">
                <a:latin typeface="Calibri"/>
                <a:cs typeface="Calibri"/>
              </a:rPr>
              <a:t>it</a:t>
            </a:r>
            <a:r>
              <a:rPr lang="en-US" altLang="zh-CN" sz="2800" spc="-5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diverges.</a:t>
            </a:r>
            <a:endParaRPr lang="en-US" altLang="zh-CN" sz="2800" dirty="0">
              <a:latin typeface="Calibri"/>
              <a:cs typeface="Calibri"/>
            </a:endParaRPr>
          </a:p>
          <a:p>
            <a:pPr marL="741680" lvl="1" indent="-272415">
              <a:lnSpc>
                <a:spcPct val="100000"/>
              </a:lnSpc>
              <a:spcBef>
                <a:spcPts val="235"/>
              </a:spcBef>
              <a:buSzPct val="95833"/>
              <a:buFont typeface="Wingdings"/>
              <a:buChar char=""/>
              <a:tabLst>
                <a:tab pos="74231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E.g. </a:t>
            </a:r>
            <a:r>
              <a:rPr lang="en-US" altLang="zh-CN" sz="2400" spc="5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following </a:t>
            </a:r>
            <a:r>
              <a:rPr lang="en-US" altLang="zh-CN" sz="2400" spc="-10" dirty="0">
                <a:latin typeface="Calibri"/>
                <a:cs typeface="Calibri"/>
              </a:rPr>
              <a:t>examples </a:t>
            </a:r>
            <a:r>
              <a:rPr lang="en-US" altLang="zh-CN" sz="2400" spc="-5" dirty="0">
                <a:latin typeface="Calibri"/>
                <a:cs typeface="Calibri"/>
              </a:rPr>
              <a:t>are </a:t>
            </a:r>
            <a:r>
              <a:rPr lang="en-US" altLang="zh-CN" sz="2400" spc="-30" dirty="0">
                <a:latin typeface="Calibri"/>
                <a:cs typeface="Calibri"/>
              </a:rPr>
              <a:t>4-way </a:t>
            </a:r>
            <a:r>
              <a:rPr lang="en-US" altLang="zh-CN" sz="2400" spc="-10" dirty="0">
                <a:latin typeface="Calibri"/>
                <a:cs typeface="Calibri"/>
              </a:rPr>
              <a:t>divergent </a:t>
            </a:r>
            <a:r>
              <a:rPr lang="en-US" altLang="zh-CN" sz="2400" spc="-5" dirty="0">
                <a:latin typeface="Calibri"/>
                <a:cs typeface="Calibri"/>
              </a:rPr>
              <a:t>(and </a:t>
            </a:r>
            <a:r>
              <a:rPr lang="en-US" altLang="zh-CN" sz="2400" dirty="0">
                <a:latin typeface="Calibri"/>
                <a:cs typeface="Calibri"/>
              </a:rPr>
              <a:t>functionally</a:t>
            </a:r>
            <a:r>
              <a:rPr lang="en-US" altLang="zh-CN" sz="2400" spc="-12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latin typeface="Calibri"/>
                <a:cs typeface="Calibri"/>
              </a:rPr>
              <a:t>equivalent)</a:t>
            </a:r>
            <a:endParaRPr lang="en-US" altLang="zh-CN" sz="2400" dirty="0">
              <a:latin typeface="Calibri"/>
              <a:cs typeface="Calibri"/>
            </a:endParaRPr>
          </a:p>
          <a:p>
            <a:pPr marL="241300" marR="228600" indent="-228600">
              <a:lnSpc>
                <a:spcPts val="3030"/>
              </a:lnSpc>
              <a:spcBef>
                <a:spcPts val="1030"/>
              </a:spcBef>
              <a:buSzPct val="96428"/>
              <a:buFont typeface="Wingdings"/>
              <a:buChar char=""/>
              <a:tabLst>
                <a:tab pos="412115" algn="l"/>
              </a:tabLst>
            </a:pPr>
            <a:r>
              <a:rPr lang="en-US" altLang="zh-CN" sz="2800" spc="-5" dirty="0">
                <a:latin typeface="Calibri"/>
                <a:cs typeface="Calibri"/>
              </a:rPr>
              <a:t>If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5" dirty="0">
                <a:latin typeface="Calibri"/>
                <a:cs typeface="Calibri"/>
              </a:rPr>
              <a:t>has </a:t>
            </a:r>
            <a:r>
              <a:rPr lang="en-US" altLang="zh-CN" sz="2800" spc="-10" dirty="0">
                <a:latin typeface="Calibri"/>
                <a:cs typeface="Calibri"/>
              </a:rPr>
              <a:t>32-way </a:t>
            </a:r>
            <a:r>
              <a:rPr lang="en-US" altLang="zh-CN" sz="2800" spc="-15" dirty="0">
                <a:latin typeface="Calibri"/>
                <a:cs typeface="Calibri"/>
              </a:rPr>
              <a:t>divergence </a:t>
            </a:r>
            <a:r>
              <a:rPr lang="en-US" altLang="zh-CN" sz="2800" dirty="0">
                <a:latin typeface="Calibri"/>
                <a:cs typeface="Calibri"/>
              </a:rPr>
              <a:t>this will </a:t>
            </a:r>
            <a:r>
              <a:rPr lang="en-US" altLang="zh-CN" sz="2800" spc="-20" dirty="0">
                <a:latin typeface="Calibri"/>
                <a:cs typeface="Calibri"/>
              </a:rPr>
              <a:t>have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b="1" spc="-5" dirty="0">
                <a:latin typeface="Calibri"/>
                <a:cs typeface="Calibri"/>
              </a:rPr>
              <a:t>massive </a:t>
            </a:r>
            <a:r>
              <a:rPr lang="en-US" altLang="zh-CN" sz="2800" spc="-5" dirty="0">
                <a:latin typeface="Calibri"/>
                <a:cs typeface="Calibri"/>
              </a:rPr>
              <a:t>impact </a:t>
            </a:r>
            <a:r>
              <a:rPr lang="en-US" altLang="zh-CN" sz="2800" spc="10" dirty="0">
                <a:latin typeface="Calibri"/>
                <a:cs typeface="Calibri"/>
              </a:rPr>
              <a:t>on  </a:t>
            </a:r>
            <a:r>
              <a:rPr lang="en-US" altLang="zh-CN" sz="2800" spc="-5" dirty="0">
                <a:latin typeface="Calibri"/>
                <a:cs typeface="Calibri"/>
              </a:rPr>
              <a:t>performance!</a:t>
            </a:r>
            <a:endParaRPr lang="en-US" altLang="zh-CN" sz="28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4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spc="-10" dirty="0">
                <a:latin typeface="Calibri"/>
                <a:cs typeface="Calibri"/>
              </a:rPr>
              <a:t>当一个线程改变变量</a:t>
            </a:r>
            <a:r>
              <a:rPr lang="en-US" altLang="zh-CN" sz="1200" spc="-10" dirty="0">
                <a:latin typeface="Calibri"/>
                <a:cs typeface="Calibri"/>
              </a:rPr>
              <a:t>,</a:t>
            </a:r>
            <a:r>
              <a:rPr lang="zh-CN" altLang="en-US" sz="1200" spc="-10" dirty="0">
                <a:latin typeface="Calibri"/>
                <a:cs typeface="Calibri"/>
              </a:rPr>
              <a:t>而另外一个线程在读取变量的值，执行原子操作类似于有一个自旋锁，只有等Ｘ的变量在改变完成之后，才能执行读操作，这样可以保证每一次读取的都是最新的值</a:t>
            </a:r>
            <a:r>
              <a:rPr lang="en-US" altLang="zh-CN" sz="1200" spc="-10" dirty="0">
                <a:latin typeface="Calibri"/>
                <a:cs typeface="Calibri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2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62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spc="-10" dirty="0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65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spc="-10" dirty="0">
                <a:latin typeface="Calibri"/>
                <a:cs typeface="Calibri"/>
              </a:rPr>
              <a:t> 在</a:t>
            </a:r>
            <a:r>
              <a:rPr lang="en-US" altLang="zh-CN" sz="1200" spc="-10" dirty="0">
                <a:latin typeface="Calibri"/>
                <a:cs typeface="Calibri"/>
              </a:rPr>
              <a:t>GPU</a:t>
            </a:r>
            <a:r>
              <a:rPr lang="zh-CN" altLang="en-US" sz="1200" spc="-10" dirty="0">
                <a:latin typeface="Calibri"/>
                <a:cs typeface="Calibri"/>
              </a:rPr>
              <a:t>中，线程在并行时，每个线程（</a:t>
            </a:r>
            <a:r>
              <a:rPr lang="en-US" altLang="zh-CN" sz="1200" spc="-10" dirty="0">
                <a:latin typeface="Calibri"/>
                <a:cs typeface="Calibri"/>
              </a:rPr>
              <a:t>Thread</a:t>
            </a:r>
            <a:r>
              <a:rPr lang="zh-CN" altLang="en-US" sz="1200" spc="-10" dirty="0">
                <a:latin typeface="Calibri"/>
                <a:cs typeface="Calibri"/>
              </a:rPr>
              <a:t>）都会有一组专供自己的用的寄存器。例如上面的代码中，我们在核函数中定义了“</a:t>
            </a:r>
            <a:r>
              <a:rPr lang="en-US" altLang="zh-CN" sz="1200" spc="-10" dirty="0" err="1">
                <a:latin typeface="Calibri"/>
                <a:cs typeface="Calibri"/>
              </a:rPr>
              <a:t>block_index</a:t>
            </a:r>
            <a:r>
              <a:rPr lang="en-US" altLang="zh-CN" sz="1200" spc="-10" dirty="0">
                <a:latin typeface="Calibri"/>
                <a:cs typeface="Calibri"/>
              </a:rPr>
              <a:t>”</a:t>
            </a:r>
            <a:r>
              <a:rPr lang="zh-CN" altLang="en-US" sz="1200" spc="-10" dirty="0">
                <a:latin typeface="Calibri"/>
                <a:cs typeface="Calibri"/>
              </a:rPr>
              <a:t>、“</a:t>
            </a:r>
            <a:r>
              <a:rPr lang="en-US" altLang="zh-CN" sz="1200" spc="-10" dirty="0" err="1">
                <a:latin typeface="Calibri"/>
                <a:cs typeface="Calibri"/>
              </a:rPr>
              <a:t>thread_index</a:t>
            </a:r>
            <a:r>
              <a:rPr lang="en-US" altLang="zh-CN" sz="1200" spc="-10" dirty="0">
                <a:latin typeface="Calibri"/>
                <a:cs typeface="Calibri"/>
              </a:rPr>
              <a:t>”</a:t>
            </a:r>
            <a:r>
              <a:rPr lang="zh-CN" altLang="en-US" sz="1200" spc="-10" dirty="0">
                <a:latin typeface="Calibri"/>
                <a:cs typeface="Calibri"/>
              </a:rPr>
              <a:t>、“</a:t>
            </a:r>
            <a:r>
              <a:rPr lang="en-US" altLang="zh-CN" sz="1200" spc="-10" dirty="0">
                <a:latin typeface="Calibri"/>
                <a:cs typeface="Calibri"/>
              </a:rPr>
              <a:t>value”</a:t>
            </a:r>
            <a:r>
              <a:rPr lang="zh-CN" altLang="en-US" sz="1200" spc="-10" dirty="0">
                <a:latin typeface="Calibri"/>
                <a:cs typeface="Calibri"/>
              </a:rPr>
              <a:t>三个寄存器，此外编译器还会自动生成一个“</a:t>
            </a:r>
            <a:r>
              <a:rPr lang="en-US" altLang="zh-CN" sz="1200" spc="-10" dirty="0">
                <a:latin typeface="Calibri"/>
                <a:cs typeface="Calibri"/>
              </a:rPr>
              <a:t>counter”</a:t>
            </a:r>
            <a:r>
              <a:rPr lang="zh-CN" altLang="en-US" sz="1200" spc="-10" dirty="0">
                <a:latin typeface="Calibri"/>
                <a:cs typeface="Calibri"/>
              </a:rPr>
              <a:t>寄存器。也就是说，当这</a:t>
            </a:r>
            <a:r>
              <a:rPr lang="en-US" altLang="zh-CN" sz="1200" spc="-10" dirty="0">
                <a:latin typeface="Calibri"/>
                <a:cs typeface="Calibri"/>
              </a:rPr>
              <a:t>32</a:t>
            </a:r>
            <a:r>
              <a:rPr lang="zh-CN" altLang="en-US" sz="1200" spc="-10" dirty="0">
                <a:latin typeface="Calibri"/>
                <a:cs typeface="Calibri"/>
              </a:rPr>
              <a:t>个线程（</a:t>
            </a:r>
            <a:r>
              <a:rPr lang="en-US" altLang="zh-CN" sz="1200" spc="-10" dirty="0">
                <a:latin typeface="Calibri"/>
                <a:cs typeface="Calibri"/>
              </a:rPr>
              <a:t>Thread</a:t>
            </a:r>
            <a:r>
              <a:rPr lang="zh-CN" altLang="en-US" sz="1200" spc="-10" dirty="0">
                <a:latin typeface="Calibri"/>
                <a:cs typeface="Calibri"/>
              </a:rPr>
              <a:t>）并行执行的时候，会占用个</a:t>
            </a:r>
            <a:r>
              <a:rPr lang="en-US" altLang="zh-CN" sz="1200" spc="-10" dirty="0">
                <a:latin typeface="Calibri"/>
                <a:cs typeface="Calibri"/>
              </a:rPr>
              <a:t>32</a:t>
            </a:r>
            <a:r>
              <a:rPr lang="zh-CN" altLang="en-US" sz="1200" spc="-10" dirty="0">
                <a:latin typeface="Calibri"/>
                <a:cs typeface="Calibri"/>
              </a:rPr>
              <a:t>位寄存器。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7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72809" y="2466797"/>
            <a:ext cx="5407025" cy="195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atomic-func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1981200"/>
            <a:ext cx="9356599" cy="2360262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635" algn="ctr">
              <a:lnSpc>
                <a:spcPts val="5830"/>
              </a:lnSpc>
              <a:spcBef>
                <a:spcPts val="835"/>
              </a:spcBef>
              <a:tabLst>
                <a:tab pos="2070100" algn="l"/>
                <a:tab pos="3712845" algn="l"/>
                <a:tab pos="4535805" algn="l"/>
                <a:tab pos="6590030" algn="l"/>
              </a:tabLst>
            </a:pPr>
            <a:r>
              <a:rPr sz="5400" spc="-5" dirty="0"/>
              <a:t>Parallel	</a:t>
            </a:r>
            <a:r>
              <a:rPr sz="5400" spc="-10" dirty="0"/>
              <a:t>Computing  </a:t>
            </a:r>
            <a:r>
              <a:rPr sz="5400" spc="-5" dirty="0"/>
              <a:t>wit</a:t>
            </a:r>
            <a:r>
              <a:rPr sz="5400" dirty="0"/>
              <a:t>h	</a:t>
            </a:r>
            <a:r>
              <a:rPr sz="5400" spc="-5" dirty="0"/>
              <a:t>G</a:t>
            </a:r>
            <a:r>
              <a:rPr sz="5400" spc="-35" dirty="0"/>
              <a:t>P</a:t>
            </a:r>
            <a:r>
              <a:rPr sz="5400" spc="-5" dirty="0"/>
              <a:t>Us</a:t>
            </a:r>
            <a:r>
              <a:rPr sz="5400" dirty="0"/>
              <a:t>:	</a:t>
            </a:r>
            <a:br>
              <a:rPr lang="en-US" altLang="zh-CN" sz="5400" dirty="0"/>
            </a:br>
            <a:r>
              <a:rPr sz="5400" spc="-5" dirty="0"/>
              <a:t>Wa</a:t>
            </a:r>
            <a:r>
              <a:rPr sz="5400" spc="-35" dirty="0"/>
              <a:t>r</a:t>
            </a:r>
            <a:r>
              <a:rPr sz="5400" dirty="0"/>
              <a:t>p	</a:t>
            </a:r>
            <a:r>
              <a:rPr sz="5400" spc="-5" dirty="0"/>
              <a:t>Level CUDA	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4699" y="4643629"/>
            <a:ext cx="1011935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49110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Levels of</a:t>
            </a:r>
            <a:r>
              <a:rPr dirty="0"/>
              <a:t> divergence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3024" y="2057400"/>
            <a:ext cx="5544820" cy="31089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R="1951355" algn="ctr">
              <a:lnSpc>
                <a:spcPct val="100000"/>
              </a:lnSpc>
              <a:spcBef>
                <a:spcPts val="185"/>
              </a:spcBef>
              <a:tabLst>
                <a:tab pos="1165225" algn="l"/>
              </a:tabLst>
            </a:pP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400" spc="-5" dirty="0">
                <a:latin typeface="Courier New"/>
                <a:cs typeface="Courier New"/>
              </a:rPr>
              <a:t>a_kernel(int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*a)</a:t>
            </a:r>
            <a:endParaRPr sz="14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516255" marR="12446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 a = </a:t>
            </a:r>
            <a:r>
              <a:rPr sz="1400" spc="-10" dirty="0">
                <a:latin typeface="Courier New"/>
                <a:cs typeface="Courier New"/>
              </a:rPr>
              <a:t>a[</a:t>
            </a:r>
            <a:r>
              <a:rPr sz="1400" b="1" spc="-10" dirty="0">
                <a:latin typeface="Courier New"/>
                <a:cs typeface="Courier New"/>
              </a:rPr>
              <a:t>threadIdx.x </a:t>
            </a:r>
            <a:r>
              <a:rPr sz="1400" spc="-5" dirty="0">
                <a:latin typeface="Courier New"/>
                <a:cs typeface="Courier New"/>
              </a:rPr>
              <a:t>+ blockIdx.x*blockDim.x]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(a==0)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5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(a==1)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5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(a==2)</a:t>
            </a:r>
            <a:endParaRPr sz="1400">
              <a:latin typeface="Courier New"/>
              <a:cs typeface="Courier New"/>
            </a:endParaRPr>
          </a:p>
          <a:p>
            <a:pPr marL="516255" marR="2785745" indent="42672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11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2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(a==3)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4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3</a:t>
            </a:r>
            <a:endParaRPr sz="14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4600" y="2057400"/>
            <a:ext cx="5547360" cy="31089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  <a:tabLst>
                <a:tab pos="1257935" algn="l"/>
              </a:tabLst>
            </a:pP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400" spc="-5" dirty="0">
                <a:latin typeface="Courier New"/>
                <a:cs typeface="Courier New"/>
              </a:rPr>
              <a:t>a_kernel(int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*a)</a:t>
            </a:r>
            <a:endParaRPr sz="1400" dirty="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519430" marR="1238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 a = </a:t>
            </a:r>
            <a:r>
              <a:rPr sz="1400" spc="-10" dirty="0">
                <a:latin typeface="Courier New"/>
                <a:cs typeface="Courier New"/>
              </a:rPr>
              <a:t>a[</a:t>
            </a:r>
            <a:r>
              <a:rPr sz="1400" b="1" spc="-10" dirty="0">
                <a:latin typeface="Courier New"/>
                <a:cs typeface="Courier New"/>
              </a:rPr>
              <a:t>threadIdx.x </a:t>
            </a:r>
            <a:r>
              <a:rPr sz="1400" spc="-5" dirty="0">
                <a:latin typeface="Courier New"/>
                <a:cs typeface="Courier New"/>
              </a:rPr>
              <a:t>+ blockIdx.x*blockDim.x]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switch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(a){</a:t>
            </a:r>
            <a:endParaRPr sz="1400" dirty="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case(0):</a:t>
            </a:r>
            <a:endParaRPr sz="1400" dirty="0">
              <a:latin typeface="Courier New"/>
              <a:cs typeface="Courier New"/>
            </a:endParaRPr>
          </a:p>
          <a:p>
            <a:pPr marL="732790" marR="1612265" indent="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0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case(1):</a:t>
            </a:r>
            <a:endParaRPr sz="1400" dirty="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1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4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 dirty="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case(2)</a:t>
            </a:r>
            <a:endParaRPr sz="1400" dirty="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2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 dirty="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case(3)</a:t>
            </a:r>
            <a:endParaRPr sz="1400" dirty="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3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 dirty="0">
              <a:latin typeface="Courier New"/>
              <a:cs typeface="Courier New"/>
            </a:endParaRPr>
          </a:p>
          <a:p>
            <a:pPr marL="51943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8883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2D </a:t>
            </a:r>
            <a:r>
              <a:rPr spc="-5" dirty="0"/>
              <a:t>blocks </a:t>
            </a:r>
            <a:r>
              <a:rPr spc="10" dirty="0"/>
              <a:t>and</a:t>
            </a:r>
            <a:r>
              <a:rPr spc="-35" dirty="0"/>
              <a:t> </a:t>
            </a:r>
            <a:r>
              <a:rPr dirty="0"/>
              <a:t>divergence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5124958"/>
            <a:ext cx="4871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How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many </a:t>
            </a:r>
            <a:r>
              <a:rPr sz="2800" spc="-20" dirty="0">
                <a:solidFill>
                  <a:srgbClr val="9B2C1F"/>
                </a:solidFill>
                <a:latin typeface="Calibri"/>
                <a:cs typeface="Calibri"/>
              </a:rPr>
              <a:t>ways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of</a:t>
            </a:r>
            <a:r>
              <a:rPr sz="2800" spc="-140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9B2C1F"/>
                </a:solidFill>
                <a:latin typeface="Calibri"/>
                <a:cs typeface="Calibri"/>
              </a:rPr>
              <a:t>divergence?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2947" y="1336547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dirty="0">
                <a:latin typeface="Courier New"/>
                <a:cs typeface="Courier New"/>
              </a:rPr>
              <a:t>%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10" dirty="0">
                <a:latin typeface="Courier New"/>
                <a:cs typeface="Courier New"/>
              </a:rPr>
              <a:t>2</a:t>
            </a:r>
            <a:r>
              <a:rPr sz="1600" spc="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5463" y="1981200"/>
            <a:ext cx="2109216" cy="216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463" y="1981200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7280" y="2020823"/>
            <a:ext cx="2039112" cy="2066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9892" y="1623136"/>
            <a:ext cx="1397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2947" y="3302508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spc="5" dirty="0">
                <a:latin typeface="Courier New"/>
                <a:cs typeface="Courier New"/>
              </a:rPr>
              <a:t>/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spc="15" dirty="0">
                <a:latin typeface="Courier New"/>
                <a:cs typeface="Courier New"/>
              </a:rPr>
              <a:t>4</a:t>
            </a:r>
            <a:r>
              <a:rPr sz="1600" spc="1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579120" marR="1337945" indent="487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o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m</a:t>
            </a:r>
            <a:r>
              <a:rPr sz="1600" spc="10" dirty="0">
                <a:solidFill>
                  <a:srgbClr val="008000"/>
                </a:solidFill>
                <a:latin typeface="Courier New"/>
                <a:cs typeface="Courier New"/>
              </a:rPr>
              <a:t>e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t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h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g 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spc="5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8883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2D </a:t>
            </a:r>
            <a:r>
              <a:rPr spc="-5" dirty="0"/>
              <a:t>blocks </a:t>
            </a:r>
            <a:r>
              <a:rPr spc="10" dirty="0"/>
              <a:t>and</a:t>
            </a:r>
            <a:r>
              <a:rPr spc="-35" dirty="0"/>
              <a:t> </a:t>
            </a:r>
            <a:r>
              <a:rPr dirty="0"/>
              <a:t>divergence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5124958"/>
            <a:ext cx="4871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How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many </a:t>
            </a:r>
            <a:r>
              <a:rPr sz="2800" spc="-20" dirty="0">
                <a:solidFill>
                  <a:srgbClr val="9B2C1F"/>
                </a:solidFill>
                <a:latin typeface="Calibri"/>
                <a:cs typeface="Calibri"/>
              </a:rPr>
              <a:t>ways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of</a:t>
            </a:r>
            <a:r>
              <a:rPr sz="2800" spc="-140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9B2C1F"/>
                </a:solidFill>
                <a:latin typeface="Calibri"/>
                <a:cs typeface="Calibri"/>
              </a:rPr>
              <a:t>divergence?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5463" y="1981200"/>
            <a:ext cx="2109216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5463" y="1981200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280" y="2020823"/>
            <a:ext cx="2039112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0452" y="3088157"/>
          <a:ext cx="1978655" cy="1020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484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06">
                <a:tc>
                  <a:txBody>
                    <a:bodyPr/>
                    <a:lstStyle/>
                    <a:p>
                      <a:pPr marL="3175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77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150">
                <a:tc>
                  <a:txBody>
                    <a:bodyPr/>
                    <a:lstStyle/>
                    <a:p>
                      <a:pPr marL="3937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83183" y="1599438"/>
            <a:ext cx="395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 – </a:t>
            </a:r>
            <a:r>
              <a:rPr sz="1800" spc="-5" dirty="0">
                <a:latin typeface="Calibri"/>
                <a:cs typeface="Calibri"/>
              </a:rPr>
              <a:t>showing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threadIdx.y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7935" y="2999232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2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7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2"/>
                </a:lnTo>
                <a:lnTo>
                  <a:pt x="88391" y="930020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5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9350" y="3308984"/>
            <a:ext cx="76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2947" y="1336547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dirty="0">
                <a:latin typeface="Courier New"/>
                <a:cs typeface="Courier New"/>
              </a:rPr>
              <a:t>%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10" dirty="0">
                <a:latin typeface="Courier New"/>
                <a:cs typeface="Courier New"/>
              </a:rPr>
              <a:t>2</a:t>
            </a:r>
            <a:r>
              <a:rPr sz="1600" spc="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2947" y="3302508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spc="5" dirty="0">
                <a:latin typeface="Courier New"/>
                <a:cs typeface="Courier New"/>
              </a:rPr>
              <a:t>/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spc="15" dirty="0">
                <a:latin typeface="Courier New"/>
                <a:cs typeface="Courier New"/>
              </a:rPr>
              <a:t>4</a:t>
            </a:r>
            <a:r>
              <a:rPr sz="1600" spc="1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579120" marR="1337945" indent="487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o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m</a:t>
            </a:r>
            <a:r>
              <a:rPr sz="1600" spc="10" dirty="0">
                <a:solidFill>
                  <a:srgbClr val="008000"/>
                </a:solidFill>
                <a:latin typeface="Courier New"/>
                <a:cs typeface="Courier New"/>
              </a:rPr>
              <a:t>e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t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h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g 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spc="5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8142" y="1936242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8142" y="3851224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8441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is </a:t>
            </a:r>
            <a:r>
              <a:rPr spc="5" dirty="0"/>
              <a:t>wrong </a:t>
            </a:r>
            <a:r>
              <a:rPr spc="-5" dirty="0"/>
              <a:t>with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dirty="0"/>
              <a:t>following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9611" y="2796539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R="4575175" algn="ctr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max </a:t>
            </a:r>
            <a:r>
              <a:rPr sz="1600" spc="5" dirty="0">
                <a:latin typeface="Courier New"/>
                <a:cs typeface="Courier New"/>
              </a:rPr>
              <a:t>=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my_local;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1219200"/>
            <a:ext cx="9404350" cy="4796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r>
              <a:rPr lang="en-US" altLang="zh-CN" sz="2800" spc="-10" dirty="0">
                <a:latin typeface="Calibri"/>
                <a:cs typeface="Calibri"/>
              </a:rPr>
              <a:t>CUDA</a:t>
            </a:r>
            <a:r>
              <a:rPr lang="zh-CN" altLang="en-US" sz="2800" spc="-10" dirty="0">
                <a:latin typeface="Calibri"/>
                <a:cs typeface="Calibri"/>
              </a:rPr>
              <a:t>也存在互斥访问的问题：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9611" y="2796539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R="4575175" algn="ctr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max </a:t>
            </a:r>
            <a:r>
              <a:rPr sz="1600" b="1" spc="5" dirty="0">
                <a:latin typeface="Courier New"/>
                <a:cs typeface="Courier New"/>
              </a:rPr>
              <a:t>=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my_local;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7101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17875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原子操作（</a:t>
            </a:r>
            <a:r>
              <a:rPr spc="-5" dirty="0"/>
              <a:t>Atomics</a:t>
            </a:r>
            <a:r>
              <a:rPr lang="zh-CN" altLang="en-US" spc="-5" dirty="0"/>
              <a:t>）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981200" y="1776668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L="57848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max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atomicMax(&amp;max,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my_local);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02095A-5B66-4E72-8298-51D387AF6857}"/>
              </a:ext>
            </a:extLst>
          </p:cNvPr>
          <p:cNvSpPr/>
          <p:nvPr/>
        </p:nvSpPr>
        <p:spPr>
          <a:xfrm>
            <a:off x="1981200" y="4800600"/>
            <a:ext cx="7574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执行原子操作类似于有一个自旋锁，只有等变量在改变完成之后，才能执行读操作，这样可以保证每一次读取的都是最新的值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66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17875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原子操作（</a:t>
            </a:r>
            <a:r>
              <a:rPr spc="-5" dirty="0"/>
              <a:t>Atomics</a:t>
            </a:r>
            <a:r>
              <a:rPr lang="zh-CN" altLang="en-US" spc="-5" dirty="0"/>
              <a:t>）</a:t>
            </a:r>
            <a:endParaRPr spc="-5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9AE183-94FC-48FB-50DC-5566D10F43E5}"/>
              </a:ext>
            </a:extLst>
          </p:cNvPr>
          <p:cNvSpPr txBox="1"/>
          <p:nvPr/>
        </p:nvSpPr>
        <p:spPr>
          <a:xfrm>
            <a:off x="1447800" y="6172200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Programming Guide :: CUDA Toolkit Documentation (nvidia.com)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DEBBCA-44A0-4541-339D-945F44978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12" y="1045319"/>
            <a:ext cx="10144190" cy="49894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EDFE8-9FB6-43FA-7BA2-EE53C8672B91}"/>
              </a:ext>
            </a:extLst>
          </p:cNvPr>
          <p:cNvSpPr txBox="1"/>
          <p:nvPr/>
        </p:nvSpPr>
        <p:spPr>
          <a:xfrm>
            <a:off x="609600" y="2362200"/>
            <a:ext cx="10134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extern "C" __global__ void kernel_func(int * counter, char * data_0)</a:t>
            </a:r>
            <a:endParaRPr lang="en-US" altLang="zh-CN" dirty="0"/>
          </a:p>
          <a:p>
            <a:r>
              <a:rPr lang="zh-CN" altLang="en-US" dirty="0"/>
              <a:t>{    </a:t>
            </a:r>
            <a:endParaRPr lang="en-US" altLang="zh-CN" dirty="0"/>
          </a:p>
          <a:p>
            <a:pPr lvl="1"/>
            <a:r>
              <a:rPr lang="zh-CN" altLang="en-US" dirty="0"/>
              <a:t>// 计算线程号    </a:t>
            </a:r>
            <a:endParaRPr lang="en-US" altLang="zh-CN" dirty="0"/>
          </a:p>
          <a:p>
            <a:pPr lvl="1"/>
            <a:r>
              <a:rPr lang="zh-CN" altLang="en-US" dirty="0"/>
              <a:t>unsigned int  </a:t>
            </a:r>
            <a:r>
              <a:rPr lang="en-US" altLang="zh-CN" dirty="0"/>
              <a:t>index  = </a:t>
            </a:r>
            <a:r>
              <a:rPr lang="zh-CN" altLang="en-US" dirty="0"/>
              <a:t>threadIdx.x  </a:t>
            </a:r>
            <a:r>
              <a:rPr lang="en-US" altLang="zh-CN" dirty="0"/>
              <a:t>+ </a:t>
            </a:r>
            <a:r>
              <a:rPr lang="zh-CN" altLang="en-US" dirty="0"/>
              <a:t>blockDim.x</a:t>
            </a:r>
            <a:r>
              <a:rPr lang="en-US" altLang="zh-CN" dirty="0"/>
              <a:t> * </a:t>
            </a:r>
            <a:r>
              <a:rPr lang="zh-CN" altLang="en-US" dirty="0"/>
              <a:t>blockIdx</a:t>
            </a:r>
            <a:r>
              <a:rPr lang="en-US" altLang="zh-CN" dirty="0"/>
              <a:t>.x;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// 统计结果    </a:t>
            </a:r>
            <a:endParaRPr lang="en-US" altLang="zh-CN" dirty="0"/>
          </a:p>
          <a:p>
            <a:pPr lvl="1"/>
            <a:r>
              <a:rPr lang="zh-CN" altLang="en-US" dirty="0"/>
              <a:t>int value = data_0[index];    </a:t>
            </a:r>
            <a:endParaRPr lang="en-US" altLang="zh-CN" dirty="0"/>
          </a:p>
          <a:p>
            <a:pPr lvl="1"/>
            <a:r>
              <a:rPr lang="zh-CN" altLang="en-US" dirty="0"/>
              <a:t>counter[value] ++;</a:t>
            </a:r>
            <a:endParaRPr lang="en-US" altLang="zh-CN" dirty="0"/>
          </a:p>
          <a:p>
            <a:r>
              <a:rPr lang="zh-CN" altLang="en-US" dirty="0"/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A22D8C-20D8-FCAE-A1F3-A1F4F50E0001}"/>
              </a:ext>
            </a:extLst>
          </p:cNvPr>
          <p:cNvSpPr txBox="1"/>
          <p:nvPr/>
        </p:nvSpPr>
        <p:spPr>
          <a:xfrm>
            <a:off x="495300" y="121920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统计“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char data_0[32] = {1,0, … ,1}”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这个数组中“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的个数并写入“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 counter[2]”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E6E0C2-21E4-BDDC-6CAD-5C976D06297C}"/>
              </a:ext>
            </a:extLst>
          </p:cNvPr>
          <p:cNvSpPr txBox="1"/>
          <p:nvPr/>
        </p:nvSpPr>
        <p:spPr>
          <a:xfrm>
            <a:off x="609600" y="5454134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counter[2] = {1, 1}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05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2ECE0A-7B59-8AF9-F739-8C5A07374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12192000" cy="39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B1D85A7-8DFF-099F-CB82-5188136BB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888"/>
            <a:ext cx="12192000" cy="58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641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Thread </a:t>
            </a:r>
            <a:r>
              <a:rPr dirty="0"/>
              <a:t>Block</a:t>
            </a:r>
            <a:r>
              <a:rPr spc="1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7644383" y="1292352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1593977" y="0"/>
                </a:moveTo>
                <a:lnTo>
                  <a:pt x="109855" y="0"/>
                </a:lnTo>
                <a:lnTo>
                  <a:pt x="67079" y="8628"/>
                </a:lnTo>
                <a:lnTo>
                  <a:pt x="32162" y="32162"/>
                </a:lnTo>
                <a:lnTo>
                  <a:pt x="8628" y="67079"/>
                </a:lnTo>
                <a:lnTo>
                  <a:pt x="0" y="109855"/>
                </a:lnTo>
                <a:lnTo>
                  <a:pt x="0" y="1581785"/>
                </a:lnTo>
                <a:lnTo>
                  <a:pt x="8628" y="1624560"/>
                </a:lnTo>
                <a:lnTo>
                  <a:pt x="32162" y="1659477"/>
                </a:lnTo>
                <a:lnTo>
                  <a:pt x="67079" y="1683011"/>
                </a:lnTo>
                <a:lnTo>
                  <a:pt x="109855" y="1691639"/>
                </a:lnTo>
                <a:lnTo>
                  <a:pt x="1593977" y="1691639"/>
                </a:lnTo>
                <a:lnTo>
                  <a:pt x="1636752" y="1683011"/>
                </a:lnTo>
                <a:lnTo>
                  <a:pt x="1671669" y="1659477"/>
                </a:lnTo>
                <a:lnTo>
                  <a:pt x="1695203" y="1624560"/>
                </a:lnTo>
                <a:lnTo>
                  <a:pt x="1703832" y="1581785"/>
                </a:lnTo>
                <a:lnTo>
                  <a:pt x="1703832" y="109855"/>
                </a:lnTo>
                <a:lnTo>
                  <a:pt x="1695203" y="67079"/>
                </a:lnTo>
                <a:lnTo>
                  <a:pt x="1671669" y="32162"/>
                </a:lnTo>
                <a:lnTo>
                  <a:pt x="1636752" y="8628"/>
                </a:lnTo>
                <a:lnTo>
                  <a:pt x="1593977" y="0"/>
                </a:lnTo>
                <a:close/>
              </a:path>
            </a:pathLst>
          </a:custGeom>
          <a:solidFill>
            <a:srgbClr val="E9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4383" y="1292352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0" y="109855"/>
                </a:moveTo>
                <a:lnTo>
                  <a:pt x="8628" y="67079"/>
                </a:lnTo>
                <a:lnTo>
                  <a:pt x="32162" y="32162"/>
                </a:lnTo>
                <a:lnTo>
                  <a:pt x="67079" y="8628"/>
                </a:lnTo>
                <a:lnTo>
                  <a:pt x="109855" y="0"/>
                </a:lnTo>
                <a:lnTo>
                  <a:pt x="1593977" y="0"/>
                </a:lnTo>
                <a:lnTo>
                  <a:pt x="1636752" y="8628"/>
                </a:lnTo>
                <a:lnTo>
                  <a:pt x="1671669" y="32162"/>
                </a:lnTo>
                <a:lnTo>
                  <a:pt x="1695203" y="67079"/>
                </a:lnTo>
                <a:lnTo>
                  <a:pt x="1703832" y="109855"/>
                </a:lnTo>
                <a:lnTo>
                  <a:pt x="1703832" y="1581785"/>
                </a:lnTo>
                <a:lnTo>
                  <a:pt x="1695203" y="1624560"/>
                </a:lnTo>
                <a:lnTo>
                  <a:pt x="1671669" y="1659477"/>
                </a:lnTo>
                <a:lnTo>
                  <a:pt x="1636752" y="1683011"/>
                </a:lnTo>
                <a:lnTo>
                  <a:pt x="1593977" y="1691639"/>
                </a:lnTo>
                <a:lnTo>
                  <a:pt x="109855" y="1691639"/>
                </a:lnTo>
                <a:lnTo>
                  <a:pt x="67079" y="1683011"/>
                </a:lnTo>
                <a:lnTo>
                  <a:pt x="32162" y="1659477"/>
                </a:lnTo>
                <a:lnTo>
                  <a:pt x="8628" y="1624560"/>
                </a:lnTo>
                <a:lnTo>
                  <a:pt x="0" y="1581785"/>
                </a:lnTo>
                <a:lnTo>
                  <a:pt x="0" y="109855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4338" y="1342135"/>
            <a:ext cx="14249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ip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ess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 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2416" y="1027175"/>
            <a:ext cx="2109216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416" y="1027175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30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232" y="1069847"/>
            <a:ext cx="203606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0879" y="1027175"/>
            <a:ext cx="2109216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0879" y="1027175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30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744" y="1069847"/>
            <a:ext cx="2036064" cy="2066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0879" y="3282696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29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5744" y="3325367"/>
            <a:ext cx="2036064" cy="2063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367" y="3282696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29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4232" y="3325367"/>
            <a:ext cx="2036064" cy="2063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9823" y="1027175"/>
            <a:ext cx="189230" cy="2170430"/>
          </a:xfrm>
          <a:custGeom>
            <a:avLst/>
            <a:gdLst/>
            <a:ahLst/>
            <a:cxnLst/>
            <a:rect l="l" t="t" r="r" b="b"/>
            <a:pathLst>
              <a:path w="189229" h="2170430">
                <a:moveTo>
                  <a:pt x="0" y="0"/>
                </a:moveTo>
                <a:lnTo>
                  <a:pt x="36784" y="12013"/>
                </a:lnTo>
                <a:lnTo>
                  <a:pt x="66817" y="44767"/>
                </a:lnTo>
                <a:lnTo>
                  <a:pt x="87064" y="93333"/>
                </a:lnTo>
                <a:lnTo>
                  <a:pt x="94487" y="152781"/>
                </a:lnTo>
                <a:lnTo>
                  <a:pt x="94487" y="932307"/>
                </a:lnTo>
                <a:lnTo>
                  <a:pt x="101911" y="991754"/>
                </a:lnTo>
                <a:lnTo>
                  <a:pt x="122158" y="1040320"/>
                </a:lnTo>
                <a:lnTo>
                  <a:pt x="152191" y="1073074"/>
                </a:lnTo>
                <a:lnTo>
                  <a:pt x="188975" y="1085088"/>
                </a:lnTo>
                <a:lnTo>
                  <a:pt x="152191" y="1097083"/>
                </a:lnTo>
                <a:lnTo>
                  <a:pt x="122158" y="1129807"/>
                </a:lnTo>
                <a:lnTo>
                  <a:pt x="101911" y="1178367"/>
                </a:lnTo>
                <a:lnTo>
                  <a:pt x="94487" y="1237869"/>
                </a:lnTo>
                <a:lnTo>
                  <a:pt x="94487" y="2017395"/>
                </a:lnTo>
                <a:lnTo>
                  <a:pt x="87064" y="2076842"/>
                </a:lnTo>
                <a:lnTo>
                  <a:pt x="66817" y="2125408"/>
                </a:lnTo>
                <a:lnTo>
                  <a:pt x="36784" y="2158162"/>
                </a:lnTo>
                <a:lnTo>
                  <a:pt x="0" y="2170176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91021" y="1575638"/>
            <a:ext cx="1440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Multiple blocks  scheduled </a:t>
            </a:r>
            <a:r>
              <a:rPr sz="1800" spc="-15" dirty="0">
                <a:latin typeface="Calibri"/>
                <a:cs typeface="Calibri"/>
              </a:rPr>
              <a:t>to  </a:t>
            </a:r>
            <a:r>
              <a:rPr sz="1800" spc="-10" dirty="0">
                <a:latin typeface="Calibri"/>
                <a:cs typeface="Calibri"/>
              </a:rPr>
              <a:t>Streaming  Multiprocessor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44383" y="3477767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1593977" y="0"/>
                </a:moveTo>
                <a:lnTo>
                  <a:pt x="109855" y="0"/>
                </a:lnTo>
                <a:lnTo>
                  <a:pt x="67079" y="8628"/>
                </a:lnTo>
                <a:lnTo>
                  <a:pt x="32162" y="32162"/>
                </a:lnTo>
                <a:lnTo>
                  <a:pt x="8628" y="67079"/>
                </a:lnTo>
                <a:lnTo>
                  <a:pt x="0" y="109855"/>
                </a:lnTo>
                <a:lnTo>
                  <a:pt x="0" y="1581785"/>
                </a:lnTo>
                <a:lnTo>
                  <a:pt x="8628" y="1624560"/>
                </a:lnTo>
                <a:lnTo>
                  <a:pt x="32162" y="1659477"/>
                </a:lnTo>
                <a:lnTo>
                  <a:pt x="67079" y="1683011"/>
                </a:lnTo>
                <a:lnTo>
                  <a:pt x="109855" y="1691640"/>
                </a:lnTo>
                <a:lnTo>
                  <a:pt x="1593977" y="1691640"/>
                </a:lnTo>
                <a:lnTo>
                  <a:pt x="1636752" y="1683011"/>
                </a:lnTo>
                <a:lnTo>
                  <a:pt x="1671669" y="1659477"/>
                </a:lnTo>
                <a:lnTo>
                  <a:pt x="1695203" y="1624560"/>
                </a:lnTo>
                <a:lnTo>
                  <a:pt x="1703832" y="1581785"/>
                </a:lnTo>
                <a:lnTo>
                  <a:pt x="1703832" y="109855"/>
                </a:lnTo>
                <a:lnTo>
                  <a:pt x="1695203" y="67079"/>
                </a:lnTo>
                <a:lnTo>
                  <a:pt x="1671669" y="32162"/>
                </a:lnTo>
                <a:lnTo>
                  <a:pt x="1636752" y="8628"/>
                </a:lnTo>
                <a:lnTo>
                  <a:pt x="1593977" y="0"/>
                </a:lnTo>
                <a:close/>
              </a:path>
            </a:pathLst>
          </a:custGeom>
          <a:solidFill>
            <a:srgbClr val="E9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44383" y="3477767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0" y="109855"/>
                </a:moveTo>
                <a:lnTo>
                  <a:pt x="8628" y="67079"/>
                </a:lnTo>
                <a:lnTo>
                  <a:pt x="32162" y="32162"/>
                </a:lnTo>
                <a:lnTo>
                  <a:pt x="67079" y="8628"/>
                </a:lnTo>
                <a:lnTo>
                  <a:pt x="109855" y="0"/>
                </a:lnTo>
                <a:lnTo>
                  <a:pt x="1593977" y="0"/>
                </a:lnTo>
                <a:lnTo>
                  <a:pt x="1636752" y="8628"/>
                </a:lnTo>
                <a:lnTo>
                  <a:pt x="1671669" y="32162"/>
                </a:lnTo>
                <a:lnTo>
                  <a:pt x="1695203" y="67079"/>
                </a:lnTo>
                <a:lnTo>
                  <a:pt x="1703832" y="109855"/>
                </a:lnTo>
                <a:lnTo>
                  <a:pt x="1703832" y="1581785"/>
                </a:lnTo>
                <a:lnTo>
                  <a:pt x="1695203" y="1624560"/>
                </a:lnTo>
                <a:lnTo>
                  <a:pt x="1671669" y="1659477"/>
                </a:lnTo>
                <a:lnTo>
                  <a:pt x="1636752" y="1683011"/>
                </a:lnTo>
                <a:lnTo>
                  <a:pt x="1593977" y="1691640"/>
                </a:lnTo>
                <a:lnTo>
                  <a:pt x="109855" y="1691640"/>
                </a:lnTo>
                <a:lnTo>
                  <a:pt x="67079" y="1683011"/>
                </a:lnTo>
                <a:lnTo>
                  <a:pt x="32162" y="1659477"/>
                </a:lnTo>
                <a:lnTo>
                  <a:pt x="8628" y="1624560"/>
                </a:lnTo>
                <a:lnTo>
                  <a:pt x="0" y="1581785"/>
                </a:lnTo>
                <a:lnTo>
                  <a:pt x="0" y="109855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84338" y="3529406"/>
            <a:ext cx="14243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444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oc</a:t>
            </a:r>
            <a:r>
              <a:rPr sz="1800" spc="-10" dirty="0">
                <a:latin typeface="Calibri"/>
                <a:cs typeface="Calibri"/>
              </a:rPr>
              <a:t>ess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 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49823" y="3258311"/>
            <a:ext cx="189230" cy="2167255"/>
          </a:xfrm>
          <a:custGeom>
            <a:avLst/>
            <a:gdLst/>
            <a:ahLst/>
            <a:cxnLst/>
            <a:rect l="l" t="t" r="r" b="b"/>
            <a:pathLst>
              <a:path w="189229" h="2167254">
                <a:moveTo>
                  <a:pt x="0" y="0"/>
                </a:moveTo>
                <a:lnTo>
                  <a:pt x="36784" y="12013"/>
                </a:lnTo>
                <a:lnTo>
                  <a:pt x="66817" y="44767"/>
                </a:lnTo>
                <a:lnTo>
                  <a:pt x="87064" y="93333"/>
                </a:lnTo>
                <a:lnTo>
                  <a:pt x="94487" y="152780"/>
                </a:lnTo>
                <a:lnTo>
                  <a:pt x="94487" y="930782"/>
                </a:lnTo>
                <a:lnTo>
                  <a:pt x="101911" y="990230"/>
                </a:lnTo>
                <a:lnTo>
                  <a:pt x="122158" y="1038796"/>
                </a:lnTo>
                <a:lnTo>
                  <a:pt x="152191" y="1071550"/>
                </a:lnTo>
                <a:lnTo>
                  <a:pt x="188975" y="1083564"/>
                </a:lnTo>
                <a:lnTo>
                  <a:pt x="152191" y="1095577"/>
                </a:lnTo>
                <a:lnTo>
                  <a:pt x="122158" y="1128331"/>
                </a:lnTo>
                <a:lnTo>
                  <a:pt x="101911" y="1176897"/>
                </a:lnTo>
                <a:lnTo>
                  <a:pt x="94487" y="1236345"/>
                </a:lnTo>
                <a:lnTo>
                  <a:pt x="94487" y="2014347"/>
                </a:lnTo>
                <a:lnTo>
                  <a:pt x="87064" y="2073794"/>
                </a:lnTo>
                <a:lnTo>
                  <a:pt x="66817" y="2122360"/>
                </a:lnTo>
                <a:lnTo>
                  <a:pt x="36784" y="2155114"/>
                </a:lnTo>
                <a:lnTo>
                  <a:pt x="0" y="2167128"/>
                </a:lnTo>
              </a:path>
            </a:pathLst>
          </a:custGeom>
          <a:ln w="18287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DB465E-5F0E-4D73-8B34-961CCDF0DB9F}"/>
              </a:ext>
            </a:extLst>
          </p:cNvPr>
          <p:cNvSpPr/>
          <p:nvPr/>
        </p:nvSpPr>
        <p:spPr>
          <a:xfrm>
            <a:off x="1331975" y="5788153"/>
            <a:ext cx="9528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warp</a:t>
            </a:r>
            <a:r>
              <a:rPr lang="zh-CN" altLang="en-US" dirty="0"/>
              <a:t>是</a:t>
            </a:r>
            <a:r>
              <a:rPr lang="en-US" altLang="zh-CN" dirty="0"/>
              <a:t>SM</a:t>
            </a:r>
            <a:r>
              <a:rPr lang="zh-CN" altLang="en-US" dirty="0"/>
              <a:t>的基本执行单元。一个</a:t>
            </a:r>
            <a:r>
              <a:rPr lang="en-US" altLang="zh-CN" dirty="0"/>
              <a:t>warp</a:t>
            </a:r>
            <a:r>
              <a:rPr lang="zh-CN" altLang="en-US" dirty="0"/>
              <a:t>包含</a:t>
            </a:r>
            <a:r>
              <a:rPr lang="en-US" altLang="zh-CN" dirty="0"/>
              <a:t>32</a:t>
            </a:r>
            <a:r>
              <a:rPr lang="zh-CN" altLang="en-US" dirty="0"/>
              <a:t>个并行</a:t>
            </a:r>
            <a:r>
              <a:rPr lang="en-US" altLang="zh-CN" dirty="0"/>
              <a:t>thread</a:t>
            </a:r>
            <a:r>
              <a:rPr lang="zh-CN" altLang="en-US" dirty="0"/>
              <a:t>，这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执行于</a:t>
            </a:r>
            <a:r>
              <a:rPr lang="en-US" altLang="zh-CN" dirty="0"/>
              <a:t>SIMT</a:t>
            </a:r>
            <a:r>
              <a:rPr lang="zh-CN" altLang="en-US" dirty="0"/>
              <a:t>模式。也就是说所有</a:t>
            </a:r>
            <a:r>
              <a:rPr lang="en-US" altLang="zh-CN" dirty="0"/>
              <a:t>thread</a:t>
            </a:r>
            <a:r>
              <a:rPr lang="zh-CN" altLang="en-US" dirty="0"/>
              <a:t>执行同一条指令，并且每个</a:t>
            </a:r>
            <a:r>
              <a:rPr lang="en-US" altLang="zh-CN" dirty="0"/>
              <a:t>thread</a:t>
            </a:r>
            <a:r>
              <a:rPr lang="zh-CN" altLang="en-US" dirty="0"/>
              <a:t>会使用各自的</a:t>
            </a:r>
            <a:r>
              <a:rPr lang="en-US" altLang="zh-CN" dirty="0"/>
              <a:t>data</a:t>
            </a:r>
            <a:r>
              <a:rPr lang="zh-CN" altLang="en-US" dirty="0"/>
              <a:t>执行该指令。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EDFE8-9FB6-43FA-7BA2-EE53C8672B91}"/>
              </a:ext>
            </a:extLst>
          </p:cNvPr>
          <p:cNvSpPr txBox="1"/>
          <p:nvPr/>
        </p:nvSpPr>
        <p:spPr>
          <a:xfrm>
            <a:off x="609600" y="2362200"/>
            <a:ext cx="10134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extern "C" __global__ void kernel_func(int * counter, char * data_0)</a:t>
            </a:r>
            <a:endParaRPr lang="en-US" altLang="zh-CN" dirty="0"/>
          </a:p>
          <a:p>
            <a:r>
              <a:rPr lang="zh-CN" altLang="en-US" dirty="0"/>
              <a:t>{    </a:t>
            </a:r>
            <a:endParaRPr lang="en-US" altLang="zh-CN" dirty="0"/>
          </a:p>
          <a:p>
            <a:pPr lvl="1"/>
            <a:r>
              <a:rPr lang="zh-CN" altLang="en-US" dirty="0"/>
              <a:t>// 计算线程号    </a:t>
            </a:r>
            <a:endParaRPr lang="en-US" altLang="zh-CN" dirty="0"/>
          </a:p>
          <a:p>
            <a:pPr lvl="1"/>
            <a:r>
              <a:rPr lang="zh-CN" altLang="en-US" dirty="0"/>
              <a:t>unsigned int  </a:t>
            </a:r>
            <a:r>
              <a:rPr lang="en-US" altLang="zh-CN" dirty="0"/>
              <a:t>index  = </a:t>
            </a:r>
            <a:r>
              <a:rPr lang="zh-CN" altLang="en-US" dirty="0"/>
              <a:t>threadIdx.x  </a:t>
            </a:r>
            <a:r>
              <a:rPr lang="en-US" altLang="zh-CN" dirty="0"/>
              <a:t>+ </a:t>
            </a:r>
            <a:r>
              <a:rPr lang="zh-CN" altLang="en-US" dirty="0"/>
              <a:t>blockDim.x</a:t>
            </a:r>
            <a:r>
              <a:rPr lang="en-US" altLang="zh-CN" dirty="0"/>
              <a:t> * </a:t>
            </a:r>
            <a:r>
              <a:rPr lang="zh-CN" altLang="en-US" dirty="0"/>
              <a:t>blockIdx</a:t>
            </a:r>
            <a:r>
              <a:rPr lang="en-US" altLang="zh-CN" dirty="0"/>
              <a:t>.x;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// 统计结果    </a:t>
            </a:r>
            <a:endParaRPr lang="en-US" altLang="zh-CN" dirty="0"/>
          </a:p>
          <a:p>
            <a:pPr lvl="1"/>
            <a:r>
              <a:rPr lang="zh-CN" altLang="en-US" dirty="0"/>
              <a:t>int value = data_0[index];    </a:t>
            </a:r>
            <a:endParaRPr lang="en-US" altLang="zh-CN" dirty="0"/>
          </a:p>
          <a:p>
            <a:pPr lvl="1"/>
            <a:r>
              <a:rPr lang="en-US" altLang="zh-CN" dirty="0"/>
              <a:t>//</a:t>
            </a:r>
            <a:r>
              <a:rPr lang="zh-CN" altLang="en-US" dirty="0"/>
              <a:t>counter[value] ++;</a:t>
            </a:r>
            <a:endParaRPr lang="en-US" altLang="zh-CN" dirty="0"/>
          </a:p>
          <a:p>
            <a:pPr lvl="1"/>
            <a:r>
              <a:rPr lang="en-US" altLang="zh-CN" b="0" i="0" dirty="0" err="1">
                <a:solidFill>
                  <a:srgbClr val="4F4F4F"/>
                </a:solidFill>
                <a:effectLst/>
                <a:latin typeface="Source Code Pro" panose="020B0604020202020204" pitchFamily="49" charset="0"/>
              </a:rPr>
              <a:t>atomicAdd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Source Code Pro" panose="020B0604020202020204" pitchFamily="49" charset="0"/>
              </a:rPr>
              <a:t>(&amp;counter[value], </a:t>
            </a:r>
            <a:r>
              <a:rPr lang="en-US" altLang="zh-CN" b="0" i="0" dirty="0">
                <a:solidFill>
                  <a:srgbClr val="006666"/>
                </a:solidFill>
                <a:effectLst/>
                <a:latin typeface="Source Code Pro" panose="020B0604020202020204" pitchFamily="49" charset="0"/>
              </a:rPr>
              <a:t>1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Source Code Pro" panose="020B0604020202020204" pitchFamily="49" charset="0"/>
              </a:rPr>
              <a:t>)</a:t>
            </a:r>
            <a:r>
              <a:rPr lang="en-US" altLang="zh-CN" b="0" i="1" dirty="0">
                <a:solidFill>
                  <a:srgbClr val="880000"/>
                </a:solidFill>
                <a:effectLst/>
                <a:latin typeface="Source Code Pro" panose="020B0604020202020204" pitchFamily="49" charset="0"/>
              </a:rPr>
              <a:t>;</a:t>
            </a:r>
            <a:endParaRPr lang="en-US" altLang="zh-CN" dirty="0"/>
          </a:p>
          <a:p>
            <a:r>
              <a:rPr lang="zh-CN" altLang="en-US" dirty="0"/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A22D8C-20D8-FCAE-A1F3-A1F4F50E0001}"/>
              </a:ext>
            </a:extLst>
          </p:cNvPr>
          <p:cNvSpPr txBox="1"/>
          <p:nvPr/>
        </p:nvSpPr>
        <p:spPr>
          <a:xfrm>
            <a:off x="495300" y="121920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统计“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char data_0[32] = {1,0, … ,1}”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这个数组中“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的个数并写入“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 counter[2]”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E6E0C2-21E4-BDDC-6CAD-5C976D06297C}"/>
              </a:ext>
            </a:extLst>
          </p:cNvPr>
          <p:cNvSpPr txBox="1"/>
          <p:nvPr/>
        </p:nvSpPr>
        <p:spPr>
          <a:xfrm>
            <a:off x="609600" y="5454134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counter[2] = {1, 1}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34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63A9E-8419-47A9-8328-13A7957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492443"/>
          </a:xfrm>
        </p:spPr>
        <p:txBody>
          <a:bodyPr/>
          <a:lstStyle/>
          <a:p>
            <a:r>
              <a:rPr lang="en-US" altLang="zh-CN" dirty="0" err="1"/>
              <a:t>Histogramming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9184A6-8104-4CCE-AB23-87588097A78C}"/>
              </a:ext>
            </a:extLst>
          </p:cNvPr>
          <p:cNvSpPr/>
          <p:nvPr/>
        </p:nvSpPr>
        <p:spPr>
          <a:xfrm>
            <a:off x="1219200" y="1377077"/>
            <a:ext cx="1028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在统计学中，直方图（英语：</a:t>
            </a:r>
            <a:r>
              <a:rPr lang="en-US" altLang="zh-CN" dirty="0"/>
              <a:t>Histogram</a:t>
            </a:r>
            <a:r>
              <a:rPr lang="zh-CN" altLang="en-US" dirty="0"/>
              <a:t>）是一种对数据分布情况的图形表示，是一种二维统计图表，它的两个坐标分别是统计样本和该样本对应的某个属性的度量。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862289-26EE-4DF9-A162-C7D426B53D2B}"/>
              </a:ext>
            </a:extLst>
          </p:cNvPr>
          <p:cNvSpPr/>
          <p:nvPr/>
        </p:nvSpPr>
        <p:spPr>
          <a:xfrm>
            <a:off x="1219200" y="2895600"/>
            <a:ext cx="4343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图像直方图（英语：</a:t>
            </a:r>
            <a:r>
              <a:rPr lang="en-US" altLang="zh-CN" dirty="0"/>
              <a:t>Image Histogram</a:t>
            </a:r>
            <a:r>
              <a:rPr lang="zh-CN" altLang="en-US" dirty="0"/>
              <a:t>）是用以表示数字图像中亮度分布的直方图，标绘了图像中每个亮度值的像素数。可以借助观察该直方图了解需要如何调整亮度分布。这种直方图中，横坐标的左侧为纯黑、较暗的区域，而右侧为较亮、纯白的区域。因此，一张较暗图片的图像直方图中的数据多集中于左侧和中间部分；而整体明亮、只有少量阴影的图像则相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09A33-18B4-4B36-9BD4-B18A77D9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30" y="2590800"/>
            <a:ext cx="60637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63A9E-8419-47A9-8328-13A7957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492443"/>
          </a:xfrm>
        </p:spPr>
        <p:txBody>
          <a:bodyPr/>
          <a:lstStyle/>
          <a:p>
            <a:r>
              <a:rPr lang="en-US" altLang="zh-CN" dirty="0" err="1"/>
              <a:t>Histogramming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F3AC0-6824-43C3-8F9D-F194EA91E457}"/>
              </a:ext>
            </a:extLst>
          </p:cNvPr>
          <p:cNvSpPr/>
          <p:nvPr/>
        </p:nvSpPr>
        <p:spPr>
          <a:xfrm>
            <a:off x="917244" y="994970"/>
            <a:ext cx="10817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比如一个句子</a:t>
            </a:r>
            <a:r>
              <a:rPr lang="en-US" altLang="zh-CN" dirty="0"/>
              <a:t>"Programming Massively Parallel Processors",</a:t>
            </a:r>
            <a:r>
              <a:rPr lang="zh-CN" altLang="en-US" dirty="0"/>
              <a:t>我们构建一个字母出现频率的直方图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A(4</a:t>
            </a:r>
            <a:r>
              <a:rPr lang="zh-CN" altLang="en-US" dirty="0"/>
              <a:t>次</a:t>
            </a:r>
            <a:r>
              <a:rPr lang="en-US" altLang="zh-CN" dirty="0"/>
              <a:t>), C(1), E(1), G(1), ...</a:t>
            </a:r>
          </a:p>
          <a:p>
            <a:endParaRPr lang="en-US" altLang="zh-CN" dirty="0"/>
          </a:p>
          <a:p>
            <a:r>
              <a:rPr lang="en-US" altLang="zh-CN" dirty="0"/>
              <a:t>Host</a:t>
            </a:r>
            <a:r>
              <a:rPr lang="zh-CN" altLang="en-US" dirty="0"/>
              <a:t>端我们做统计的话</a:t>
            </a:r>
            <a:r>
              <a:rPr lang="en-US" altLang="zh-CN" dirty="0"/>
              <a:t>,</a:t>
            </a:r>
            <a:r>
              <a:rPr lang="zh-CN" altLang="en-US" dirty="0"/>
              <a:t>就会构建</a:t>
            </a:r>
            <a:r>
              <a:rPr lang="en-US" altLang="zh-CN" dirty="0"/>
              <a:t>26</a:t>
            </a:r>
            <a:r>
              <a:rPr lang="zh-CN" altLang="en-US" dirty="0"/>
              <a:t>大小的数组来表示</a:t>
            </a:r>
            <a:r>
              <a:rPr lang="en-US" altLang="zh-CN" dirty="0"/>
              <a:t>a-z,</a:t>
            </a:r>
            <a:r>
              <a:rPr lang="zh-CN" altLang="en-US" dirty="0"/>
              <a:t>然后遍历这个句子</a:t>
            </a:r>
            <a:r>
              <a:rPr lang="en-US" altLang="zh-CN" dirty="0"/>
              <a:t>,</a:t>
            </a:r>
            <a:r>
              <a:rPr lang="zh-CN" altLang="en-US" dirty="0"/>
              <a:t>碰到不同的</a:t>
            </a:r>
            <a:r>
              <a:rPr lang="en-US" altLang="zh-CN" dirty="0"/>
              <a:t>case</a:t>
            </a:r>
            <a:r>
              <a:rPr lang="zh-CN" altLang="en-US" dirty="0"/>
              <a:t>进行累加操作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Device</a:t>
            </a:r>
            <a:r>
              <a:rPr lang="zh-CN" altLang="en-US" dirty="0"/>
              <a:t>端并行化</a:t>
            </a:r>
            <a:r>
              <a:rPr lang="en-US" altLang="zh-CN" dirty="0"/>
              <a:t>: </a:t>
            </a:r>
            <a:r>
              <a:rPr lang="zh-CN" altLang="en-US" dirty="0"/>
              <a:t>把这个</a:t>
            </a:r>
            <a:r>
              <a:rPr lang="en-US" altLang="zh-CN" dirty="0" err="1"/>
              <a:t>sentense</a:t>
            </a:r>
            <a:r>
              <a:rPr lang="en-US" altLang="zh-CN" dirty="0"/>
              <a:t> </a:t>
            </a:r>
            <a:r>
              <a:rPr lang="zh-CN" altLang="en-US" dirty="0"/>
              <a:t>划分成多个</a:t>
            </a:r>
            <a:r>
              <a:rPr lang="en-US" altLang="zh-CN" dirty="0"/>
              <a:t>block,</a:t>
            </a:r>
            <a:r>
              <a:rPr lang="zh-CN" altLang="en-US" dirty="0"/>
              <a:t>每个</a:t>
            </a:r>
            <a:r>
              <a:rPr lang="en-US" altLang="zh-CN" dirty="0"/>
              <a:t>block</a:t>
            </a:r>
            <a:r>
              <a:rPr lang="zh-CN" altLang="en-US" dirty="0"/>
              <a:t>统计自己的情况</a:t>
            </a:r>
            <a:r>
              <a:rPr lang="en-US" altLang="zh-CN" dirty="0"/>
              <a:t>,</a:t>
            </a:r>
            <a:r>
              <a:rPr lang="zh-CN" altLang="en-US" dirty="0"/>
              <a:t>同意保存到一个数组里面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E354B1-E6E1-48C1-8D32-6A9333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149905"/>
            <a:ext cx="7019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4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6632-FBF6-4277-A6DC-1B51881E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260" y="331219"/>
            <a:ext cx="1444956" cy="492443"/>
          </a:xfrm>
        </p:spPr>
        <p:txBody>
          <a:bodyPr/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4E8A53-2F40-4A6E-BE2F-AE26BCC16C9C}"/>
              </a:ext>
            </a:extLst>
          </p:cNvPr>
          <p:cNvSpPr/>
          <p:nvPr/>
        </p:nvSpPr>
        <p:spPr>
          <a:xfrm>
            <a:off x="2057400" y="943833"/>
            <a:ext cx="5562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#define SIZE    (100*1024*1024)</a:t>
            </a:r>
          </a:p>
          <a:p>
            <a:r>
              <a:rPr lang="en-US" altLang="zh-CN" dirty="0"/>
              <a:t>int main(void) {</a:t>
            </a:r>
          </a:p>
          <a:p>
            <a:r>
              <a:rPr lang="en-US" altLang="zh-CN" dirty="0"/>
              <a:t>    unsigned char *buffer =</a:t>
            </a:r>
          </a:p>
          <a:p>
            <a:r>
              <a:rPr lang="en-US" altLang="zh-CN" dirty="0"/>
              <a:t>        (unsigned char*)</a:t>
            </a:r>
            <a:r>
              <a:rPr lang="en-US" altLang="zh-CN" dirty="0" err="1"/>
              <a:t>big_random_block</a:t>
            </a:r>
            <a:r>
              <a:rPr lang="en-US" altLang="zh-CN" dirty="0"/>
              <a:t>(SIZE);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clock_t</a:t>
            </a:r>
            <a:r>
              <a:rPr lang="en-US" altLang="zh-CN" dirty="0"/>
              <a:t>       start, stop;    start = clock();</a:t>
            </a:r>
          </a:p>
          <a:p>
            <a:r>
              <a:rPr lang="en-US" altLang="zh-CN" dirty="0"/>
              <a:t>    unsigned int    </a:t>
            </a:r>
            <a:r>
              <a:rPr lang="en-US" altLang="zh-CN" dirty="0" err="1"/>
              <a:t>histo</a:t>
            </a:r>
            <a:r>
              <a:rPr lang="en-US" altLang="zh-CN" dirty="0"/>
              <a:t>[256];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&lt;256;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0;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SIZE;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histo</a:t>
            </a:r>
            <a:r>
              <a:rPr lang="en-US" altLang="zh-CN" dirty="0"/>
              <a:t>[buffer[</a:t>
            </a:r>
            <a:r>
              <a:rPr lang="en-US" altLang="zh-CN" dirty="0" err="1"/>
              <a:t>i</a:t>
            </a:r>
            <a:r>
              <a:rPr lang="en-US" altLang="zh-CN" dirty="0"/>
              <a:t>]]++;   stop = clock();</a:t>
            </a:r>
          </a:p>
          <a:p>
            <a:r>
              <a:rPr lang="en-US" altLang="zh-CN" dirty="0"/>
              <a:t>    float   </a:t>
            </a:r>
            <a:r>
              <a:rPr lang="en-US" altLang="zh-CN" dirty="0" err="1"/>
              <a:t>elapsedTime</a:t>
            </a:r>
            <a:r>
              <a:rPr lang="en-US" altLang="zh-CN" dirty="0"/>
              <a:t> = (float)(stop - start) /</a:t>
            </a:r>
          </a:p>
          <a:p>
            <a:r>
              <a:rPr lang="en-US" altLang="zh-CN" dirty="0"/>
              <a:t>        (float)CLOCKS_PER_SEC * 1000.0f;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("Time to generate:  %3.1f </a:t>
            </a:r>
            <a:r>
              <a:rPr lang="en-US" altLang="zh-CN" dirty="0" err="1"/>
              <a:t>ms</a:t>
            </a:r>
            <a:r>
              <a:rPr lang="en-US" altLang="zh-CN" dirty="0"/>
              <a:t>\n", </a:t>
            </a:r>
            <a:r>
              <a:rPr lang="en-US" altLang="zh-CN" dirty="0" err="1"/>
              <a:t>elapsedTime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long </a:t>
            </a:r>
            <a:r>
              <a:rPr lang="en-US" altLang="zh-CN" dirty="0" err="1"/>
              <a:t>histoCount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&lt;256; </a:t>
            </a:r>
            <a:r>
              <a:rPr lang="en-US" altLang="zh-CN" dirty="0" err="1"/>
              <a:t>i</a:t>
            </a:r>
            <a:r>
              <a:rPr lang="en-US" altLang="zh-CN" dirty="0"/>
              <a:t>++) {  </a:t>
            </a:r>
            <a:r>
              <a:rPr lang="en-US" altLang="zh-CN" dirty="0" err="1"/>
              <a:t>histoCount</a:t>
            </a:r>
            <a:r>
              <a:rPr lang="en-US" altLang="zh-CN" dirty="0"/>
              <a:t> += 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   }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printf</a:t>
            </a:r>
            <a:r>
              <a:rPr lang="en-US" altLang="zh-CN" dirty="0"/>
              <a:t>("Histogram Sum:  %</a:t>
            </a:r>
            <a:r>
              <a:rPr lang="en-US" altLang="zh-CN" dirty="0" err="1"/>
              <a:t>ld</a:t>
            </a:r>
            <a:r>
              <a:rPr lang="en-US" altLang="zh-CN" dirty="0"/>
              <a:t>\n", </a:t>
            </a:r>
            <a:r>
              <a:rPr lang="en-US" altLang="zh-CN" dirty="0" err="1"/>
              <a:t>histoCount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free(buffer);    return 0;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42A8D6-F68F-4B86-8027-C6BB7E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5562600"/>
            <a:ext cx="22955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2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BFF38B5-19C6-4F54-BFD7-9FC7B8814F38}"/>
              </a:ext>
            </a:extLst>
          </p:cNvPr>
          <p:cNvSpPr/>
          <p:nvPr/>
        </p:nvSpPr>
        <p:spPr>
          <a:xfrm>
            <a:off x="6096000" y="15240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__global__ void </a:t>
            </a:r>
            <a:r>
              <a:rPr lang="en-US" altLang="zh-CN" dirty="0" err="1"/>
              <a:t>histo_kernel</a:t>
            </a:r>
            <a:r>
              <a:rPr lang="en-US" altLang="zh-CN" dirty="0"/>
              <a:t>(unsigned char *buffer, long size, unsigned int *</a:t>
            </a:r>
            <a:r>
              <a:rPr lang="en-US" altLang="zh-CN" dirty="0" err="1"/>
              <a:t>histo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__shared__ unsigned int temp[256];</a:t>
            </a:r>
          </a:p>
          <a:p>
            <a:r>
              <a:rPr lang="en-US" altLang="zh-CN" dirty="0"/>
              <a:t>    temp[</a:t>
            </a:r>
            <a:r>
              <a:rPr lang="en-US" altLang="zh-CN" dirty="0" err="1"/>
              <a:t>threadIdx.x</a:t>
            </a:r>
            <a:r>
              <a:rPr lang="en-US" altLang="zh-CN" dirty="0"/>
              <a:t>] = 0;</a:t>
            </a:r>
          </a:p>
          <a:p>
            <a:r>
              <a:rPr lang="en-US" altLang="zh-CN" dirty="0"/>
              <a:t>    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threadIdx.x</a:t>
            </a:r>
            <a:r>
              <a:rPr lang="en-US" altLang="zh-CN" dirty="0"/>
              <a:t> + </a:t>
            </a:r>
            <a:r>
              <a:rPr lang="en-US" altLang="zh-CN" dirty="0" err="1"/>
              <a:t>blockIdx.x</a:t>
            </a:r>
            <a:r>
              <a:rPr lang="en-US" altLang="zh-CN" dirty="0"/>
              <a:t> * </a:t>
            </a:r>
            <a:r>
              <a:rPr lang="en-US" altLang="zh-CN" dirty="0" err="1"/>
              <a:t>blockDim.x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int offset = </a:t>
            </a:r>
            <a:r>
              <a:rPr lang="en-US" altLang="zh-CN" dirty="0" err="1"/>
              <a:t>blockDim.x</a:t>
            </a:r>
            <a:r>
              <a:rPr lang="en-US" altLang="zh-CN" dirty="0"/>
              <a:t> *</a:t>
            </a:r>
            <a:r>
              <a:rPr lang="en-US" altLang="zh-CN" dirty="0" err="1"/>
              <a:t>gridDim.x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while (</a:t>
            </a:r>
            <a:r>
              <a:rPr lang="en-US" altLang="zh-CN" dirty="0" err="1"/>
              <a:t>i</a:t>
            </a:r>
            <a:r>
              <a:rPr lang="en-US" altLang="zh-CN" dirty="0"/>
              <a:t>&lt;size){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atomicAdd</a:t>
            </a:r>
            <a:r>
              <a:rPr lang="en-US" altLang="zh-CN" dirty="0"/>
              <a:t>(&amp;temp[buffer[</a:t>
            </a:r>
            <a:r>
              <a:rPr lang="en-US" altLang="zh-CN" dirty="0" err="1"/>
              <a:t>i</a:t>
            </a:r>
            <a:r>
              <a:rPr lang="en-US" altLang="zh-CN" dirty="0"/>
              <a:t>]], 1);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</a:t>
            </a:r>
            <a:r>
              <a:rPr lang="en-US" altLang="zh-CN" dirty="0"/>
              <a:t> += offset;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atomicAdd</a:t>
            </a:r>
            <a:r>
              <a:rPr lang="en-US" altLang="zh-CN" dirty="0"/>
              <a:t>(&amp;(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threadIdx.x</a:t>
            </a:r>
            <a:r>
              <a:rPr lang="en-US" altLang="zh-CN" dirty="0"/>
              <a:t>]), temp[</a:t>
            </a:r>
            <a:r>
              <a:rPr lang="en-US" altLang="zh-CN" dirty="0" err="1"/>
              <a:t>threadIdx.x</a:t>
            </a:r>
            <a:r>
              <a:rPr lang="en-US" altLang="zh-CN" dirty="0"/>
              <a:t>]);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944177-21B7-46A4-9224-E7553CAC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5582139"/>
            <a:ext cx="2114550" cy="342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500D8F-B03A-42C5-9FA1-67720AB7BE0F}"/>
              </a:ext>
            </a:extLst>
          </p:cNvPr>
          <p:cNvSpPr/>
          <p:nvPr/>
        </p:nvSpPr>
        <p:spPr>
          <a:xfrm>
            <a:off x="381000" y="1752600"/>
            <a:ext cx="4114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__global__ void histo_kernel(unsigned char *buffer, long size, unsigned int *histo){</a:t>
            </a:r>
          </a:p>
          <a:p>
            <a:r>
              <a:rPr lang="zh-CN" altLang="en-US" dirty="0"/>
              <a:t>    int i = threadIdx.x + blockIdx.x * blockDim.x;</a:t>
            </a:r>
          </a:p>
          <a:p>
            <a:r>
              <a:rPr lang="zh-CN" altLang="en-US" dirty="0"/>
              <a:t>    int stride = blockDim.x * gridDim.x;</a:t>
            </a:r>
          </a:p>
          <a:p>
            <a:r>
              <a:rPr lang="zh-CN" altLang="en-US" dirty="0"/>
              <a:t>    while (i &lt; size){</a:t>
            </a:r>
          </a:p>
          <a:p>
            <a:r>
              <a:rPr lang="zh-CN" altLang="en-US" dirty="0"/>
              <a:t>        atomicAdd(&amp;histo[buffer[i]], 1);</a:t>
            </a:r>
          </a:p>
          <a:p>
            <a:r>
              <a:rPr lang="zh-CN" altLang="en-US" dirty="0"/>
              <a:t>        i += stride;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}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27C617-A541-456A-BFC0-CA7A220C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10118"/>
            <a:ext cx="1571625" cy="33337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B19D335E-A1EC-4B97-A972-BE42BB3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7715"/>
            <a:ext cx="2667000" cy="984885"/>
          </a:xfrm>
        </p:spPr>
        <p:txBody>
          <a:bodyPr/>
          <a:lstStyle/>
          <a:p>
            <a:r>
              <a:rPr lang="en-US" altLang="zh-CN" dirty="0"/>
              <a:t>GPU </a:t>
            </a:r>
            <a:r>
              <a:rPr lang="zh-CN" altLang="en-US" dirty="0"/>
              <a:t>原子操作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A260F25-3FD5-4200-9EEE-E51C4A8E591A}"/>
              </a:ext>
            </a:extLst>
          </p:cNvPr>
          <p:cNvSpPr txBox="1">
            <a:spLocks/>
          </p:cNvSpPr>
          <p:nvPr/>
        </p:nvSpPr>
        <p:spPr>
          <a:xfrm>
            <a:off x="6896100" y="772286"/>
            <a:ext cx="4495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B2C1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en-US" altLang="zh-CN" kern="0" dirty="0"/>
              <a:t>GPU </a:t>
            </a:r>
            <a:r>
              <a:rPr lang="zh-CN" altLang="en-US" kern="0" dirty="0"/>
              <a:t>原子操作</a:t>
            </a:r>
            <a:r>
              <a:rPr lang="en-US" altLang="zh-CN" kern="0" dirty="0"/>
              <a:t>+</a:t>
            </a:r>
            <a:r>
              <a:rPr lang="zh-CN" altLang="en-US" kern="0" dirty="0"/>
              <a:t>动态内存</a:t>
            </a:r>
          </a:p>
        </p:txBody>
      </p:sp>
    </p:spTree>
    <p:extLst>
      <p:ext uri="{BB962C8B-B14F-4D97-AF65-F5344CB8AC3E}">
        <p14:creationId xmlns:p14="http://schemas.microsoft.com/office/powerpoint/2010/main" val="300542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671CDB-FD25-4DC2-AC31-9B49DE1F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2000"/>
            <a:ext cx="4191000" cy="2357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E0B06-BFF8-405D-8DC6-CB79F54C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771144"/>
            <a:ext cx="4191000" cy="2357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6B3F85-A5FB-4DF9-B32A-6806D3CD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91688"/>
            <a:ext cx="4191000" cy="2357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8C820-991D-4CEF-AA19-5DC0700A9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905" y="3591689"/>
            <a:ext cx="4190999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8D1715-DD1C-4886-B1CF-E8EBFF65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95400"/>
            <a:ext cx="7857641" cy="2971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00E4A2-5B03-4C17-BBBA-D74FA24C1462}"/>
              </a:ext>
            </a:extLst>
          </p:cNvPr>
          <p:cNvSpPr/>
          <p:nvPr/>
        </p:nvSpPr>
        <p:spPr>
          <a:xfrm>
            <a:off x="3617514" y="4888468"/>
            <a:ext cx="433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two-phase parallel histogram algorithm.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691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D22B6B-D4FD-482C-B620-66DE7EA301F9}"/>
              </a:ext>
            </a:extLst>
          </p:cNvPr>
          <p:cNvSpPr/>
          <p:nvPr/>
        </p:nvSpPr>
        <p:spPr>
          <a:xfrm>
            <a:off x="533400" y="1037635"/>
            <a:ext cx="5029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__global__ void </a:t>
            </a:r>
            <a:r>
              <a:rPr lang="en-US" altLang="zh-CN" sz="1600" dirty="0" err="1"/>
              <a:t>histogram_gmem_atomics</a:t>
            </a:r>
            <a:r>
              <a:rPr lang="en-US" altLang="zh-CN" sz="1600" dirty="0"/>
              <a:t>(const IN_TYPE *in, int width, int height, unsigned int *out)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// pixel coordinates</a:t>
            </a:r>
          </a:p>
          <a:p>
            <a:r>
              <a:rPr lang="en-US" altLang="zh-CN" sz="1600" dirty="0"/>
              <a:t>  int x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  int y =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grid dimensions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linear thread index within 2D block</a:t>
            </a:r>
          </a:p>
          <a:p>
            <a:r>
              <a:rPr lang="en-US" altLang="zh-CN" sz="1600" dirty="0"/>
              <a:t>  int t =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; 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total threads in 2D block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</a:t>
            </a:r>
          </a:p>
          <a:p>
            <a:r>
              <a:rPr lang="en-US" altLang="zh-CN" sz="1600" dirty="0"/>
              <a:t> // linear block index within 2D grid</a:t>
            </a:r>
          </a:p>
          <a:p>
            <a:r>
              <a:rPr lang="en-US" altLang="zh-CN" sz="1600" dirty="0"/>
              <a:t>  int g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B4641B-0000-44CE-B0C1-D5CE01DFEF70}"/>
              </a:ext>
            </a:extLst>
          </p:cNvPr>
          <p:cNvSpPr/>
          <p:nvPr/>
        </p:nvSpPr>
        <p:spPr>
          <a:xfrm>
            <a:off x="6324600" y="144780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  // initialize temporary accumulation array in global memory</a:t>
            </a:r>
          </a:p>
          <a:p>
            <a:r>
              <a:rPr lang="en-US" altLang="zh-CN" sz="1600" dirty="0"/>
              <a:t>  unsigned int *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 = out + g * NUM_PARTS;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3 * NUM_BINS;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 = 0;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process pixels</a:t>
            </a:r>
          </a:p>
          <a:p>
            <a:r>
              <a:rPr lang="en-US" altLang="zh-CN" sz="1600" dirty="0"/>
              <a:t>  // updates our block's partial histogram in global memory</a:t>
            </a:r>
          </a:p>
          <a:p>
            <a:r>
              <a:rPr lang="en-US" altLang="zh-CN" sz="1600" dirty="0"/>
              <a:t>  for (int col = x; col &lt; width; col +=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) </a:t>
            </a:r>
          </a:p>
          <a:p>
            <a:r>
              <a:rPr lang="en-US" altLang="zh-CN" sz="1600" dirty="0"/>
              <a:t>    for (int row = y; row &lt; height; row +=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) { </a:t>
            </a:r>
          </a:p>
          <a:p>
            <a:r>
              <a:rPr lang="en-US" altLang="zh-CN" sz="1600" dirty="0"/>
              <a:t>      unsigned int r = (unsigned int)(256 * in[row * width + col].x);</a:t>
            </a:r>
          </a:p>
          <a:p>
            <a:r>
              <a:rPr lang="en-US" altLang="zh-CN" sz="1600" dirty="0"/>
              <a:t>      unsigned int g = (unsigned int)(256 * in[row * width + col].y);</a:t>
            </a:r>
          </a:p>
          <a:p>
            <a:r>
              <a:rPr lang="en-US" altLang="zh-CN" sz="1600" dirty="0"/>
              <a:t>      unsigned int b = (unsigned int)(256 * in[row * width + col].z);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0 + r],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1 + g],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2 + b], 1);</a:t>
            </a:r>
          </a:p>
          <a:p>
            <a:r>
              <a:rPr lang="en-US" altLang="zh-CN" sz="1600" dirty="0"/>
              <a:t>    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628899-F210-49C8-8967-588DBC3A6DEE}"/>
              </a:ext>
            </a:extLst>
          </p:cNvPr>
          <p:cNvSpPr/>
          <p:nvPr/>
        </p:nvSpPr>
        <p:spPr>
          <a:xfrm>
            <a:off x="533400" y="304800"/>
            <a:ext cx="3640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9B2C1F"/>
                </a:solidFill>
                <a:latin typeface="Courier New"/>
                <a:ea typeface="+mj-ea"/>
                <a:cs typeface="Courier New"/>
              </a:rPr>
              <a:t>global atomics</a:t>
            </a:r>
            <a:endParaRPr lang="zh-CN" altLang="en-US" sz="3200" b="1" dirty="0">
              <a:solidFill>
                <a:srgbClr val="9B2C1F"/>
              </a:solidFill>
              <a:latin typeface="Courier New"/>
              <a:ea typeface="+mj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6175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0628899-F210-49C8-8967-588DBC3A6DEE}"/>
              </a:ext>
            </a:extLst>
          </p:cNvPr>
          <p:cNvSpPr/>
          <p:nvPr/>
        </p:nvSpPr>
        <p:spPr>
          <a:xfrm>
            <a:off x="533400" y="304800"/>
            <a:ext cx="3640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9B2C1F"/>
                </a:solidFill>
                <a:latin typeface="Courier New"/>
                <a:ea typeface="+mj-ea"/>
                <a:cs typeface="Courier New"/>
              </a:rPr>
              <a:t>shared atomics</a:t>
            </a:r>
            <a:endParaRPr lang="zh-CN" altLang="en-US" sz="3200" b="1" dirty="0">
              <a:solidFill>
                <a:srgbClr val="9B2C1F"/>
              </a:solidFill>
              <a:latin typeface="Courier New"/>
              <a:ea typeface="+mj-ea"/>
              <a:cs typeface="Courier New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6846CB-DAF7-4F46-9095-96846008FAF1}"/>
              </a:ext>
            </a:extLst>
          </p:cNvPr>
          <p:cNvSpPr/>
          <p:nvPr/>
        </p:nvSpPr>
        <p:spPr>
          <a:xfrm>
            <a:off x="381000" y="1166573"/>
            <a:ext cx="5181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__global__ void </a:t>
            </a:r>
            <a:r>
              <a:rPr lang="en-US" altLang="zh-CN" sz="1600" dirty="0" err="1"/>
              <a:t>histogram_smem_atomics</a:t>
            </a:r>
            <a:r>
              <a:rPr lang="en-US" altLang="zh-CN" sz="1600" dirty="0"/>
              <a:t>(const IN_TYPE *in, int width, int height, unsigned int *out)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// pixel coordinates</a:t>
            </a:r>
          </a:p>
          <a:p>
            <a:r>
              <a:rPr lang="en-US" altLang="zh-CN" sz="1600" dirty="0"/>
              <a:t>  int x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  int y =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grid dimensions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linear thread index within 2D block</a:t>
            </a:r>
          </a:p>
          <a:p>
            <a:r>
              <a:rPr lang="en-US" altLang="zh-CN" sz="1600" dirty="0"/>
              <a:t>  int t =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; 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total threads in 2D block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</a:t>
            </a:r>
          </a:p>
          <a:p>
            <a:r>
              <a:rPr lang="en-US" altLang="zh-CN" sz="1600" dirty="0"/>
              <a:t>  // linear block index within 2D grid</a:t>
            </a:r>
          </a:p>
          <a:p>
            <a:r>
              <a:rPr lang="en-US" altLang="zh-CN" sz="1600" dirty="0"/>
              <a:t>  int g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090505-4D85-48A7-826B-F60D3082A678}"/>
              </a:ext>
            </a:extLst>
          </p:cNvPr>
          <p:cNvSpPr/>
          <p:nvPr/>
        </p:nvSpPr>
        <p:spPr>
          <a:xfrm>
            <a:off x="5943600" y="304800"/>
            <a:ext cx="6096000" cy="64940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// initialize temporary accumulation array in shared memory</a:t>
            </a:r>
          </a:p>
          <a:p>
            <a:r>
              <a:rPr lang="en-US" altLang="zh-CN" sz="1600" dirty="0"/>
              <a:t>  __shared__ unsigned int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[3 * NUM_BINS + 3];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3 * NUM_BINS + 3;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 = 0;</a:t>
            </a:r>
          </a:p>
          <a:p>
            <a:r>
              <a:rPr lang="en-US" altLang="zh-CN" sz="1600" dirty="0"/>
              <a:t>  __</a:t>
            </a:r>
            <a:r>
              <a:rPr lang="en-US" altLang="zh-CN" sz="1600" dirty="0" err="1"/>
              <a:t>syncthreads</a:t>
            </a:r>
            <a:r>
              <a:rPr lang="en-US" altLang="zh-CN" sz="1600" dirty="0"/>
              <a:t>();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process pixels</a:t>
            </a:r>
          </a:p>
          <a:p>
            <a:r>
              <a:rPr lang="en-US" altLang="zh-CN" sz="1600" dirty="0"/>
              <a:t>  // updates our block's partial histogram in shared memory</a:t>
            </a:r>
          </a:p>
          <a:p>
            <a:r>
              <a:rPr lang="en-US" altLang="zh-CN" sz="1600" dirty="0"/>
              <a:t>  for (int col = x; col &lt; width; col +=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) </a:t>
            </a:r>
          </a:p>
          <a:p>
            <a:r>
              <a:rPr lang="en-US" altLang="zh-CN" sz="1600" dirty="0"/>
              <a:t>    for (int row = y; row &lt; height; row +=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) { </a:t>
            </a:r>
          </a:p>
          <a:p>
            <a:r>
              <a:rPr lang="en-US" altLang="zh-CN" sz="1600" dirty="0"/>
              <a:t>      unsigned int r = (unsigned int)(256 * in[row * width + col].x);</a:t>
            </a:r>
          </a:p>
          <a:p>
            <a:r>
              <a:rPr lang="en-US" altLang="zh-CN" sz="1600" dirty="0"/>
              <a:t>      unsigned int g = (unsigned int)(256 * in[row * width + col].y);</a:t>
            </a:r>
          </a:p>
          <a:p>
            <a:r>
              <a:rPr lang="en-US" altLang="zh-CN" sz="1600" dirty="0"/>
              <a:t>      unsigned int b = (unsigned int)(256 * in[row * width + col].z);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0 + r + 0],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1 + g + 1],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2 + b + 2], 1);</a:t>
            </a:r>
          </a:p>
          <a:p>
            <a:r>
              <a:rPr lang="en-US" altLang="zh-CN" sz="1600" dirty="0"/>
              <a:t>    }</a:t>
            </a:r>
          </a:p>
          <a:p>
            <a:r>
              <a:rPr lang="en-US" altLang="zh-CN" sz="1600" dirty="0"/>
              <a:t>  __</a:t>
            </a:r>
            <a:r>
              <a:rPr lang="en-US" altLang="zh-CN" sz="1600" dirty="0" err="1"/>
              <a:t>syncthreads</a:t>
            </a:r>
            <a:r>
              <a:rPr lang="en-US" altLang="zh-CN" sz="1600" dirty="0"/>
              <a:t>();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write partial histogram into the global memory</a:t>
            </a:r>
          </a:p>
          <a:p>
            <a:r>
              <a:rPr lang="en-US" altLang="zh-CN" sz="1600" dirty="0"/>
              <a:t>  out += g * NUM_PARTS;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NUM_BINS;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{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0]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0];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1]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1 + 1];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2]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2 + 2];</a:t>
            </a:r>
          </a:p>
          <a:p>
            <a:r>
              <a:rPr lang="en-US" altLang="zh-CN" sz="1600" dirty="0"/>
              <a:t>  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9446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4856E-A8B8-4306-B62F-BD59FCFB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984885"/>
          </a:xfrm>
        </p:spPr>
        <p:txBody>
          <a:bodyPr/>
          <a:lstStyle/>
          <a:p>
            <a:r>
              <a:rPr lang="en-US" altLang="zh-CN" b="0" dirty="0"/>
              <a:t>second kernel</a:t>
            </a:r>
            <a:r>
              <a:rPr lang="zh-CN" altLang="en-US" b="0" dirty="0"/>
              <a:t>：</a:t>
            </a:r>
            <a:r>
              <a:rPr lang="en-US" altLang="zh-CN" b="0" dirty="0"/>
              <a:t> we accumulate all partial histograms into the global one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29E49E-F306-4805-94FC-2773073953E0}"/>
              </a:ext>
            </a:extLst>
          </p:cNvPr>
          <p:cNvSpPr/>
          <p:nvPr/>
        </p:nvSpPr>
        <p:spPr>
          <a:xfrm>
            <a:off x="2819400" y="213360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__global__ void </a:t>
            </a:r>
            <a:r>
              <a:rPr lang="en-US" altLang="zh-CN" dirty="0" err="1"/>
              <a:t>histogram_final_accum</a:t>
            </a:r>
            <a:r>
              <a:rPr lang="en-US" altLang="zh-CN" dirty="0"/>
              <a:t>(const unsigned int *in, int n, unsigned int *out)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blockIdx.x</a:t>
            </a:r>
            <a:r>
              <a:rPr lang="en-US" altLang="zh-CN" dirty="0"/>
              <a:t> * </a:t>
            </a:r>
            <a:r>
              <a:rPr lang="en-US" altLang="zh-CN" dirty="0" err="1"/>
              <a:t>blockDim.x</a:t>
            </a:r>
            <a:r>
              <a:rPr lang="en-US" altLang="zh-CN" dirty="0"/>
              <a:t> + </a:t>
            </a:r>
            <a:r>
              <a:rPr lang="en-US" altLang="zh-CN" dirty="0" err="1"/>
              <a:t>threadIdx.x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i</a:t>
            </a:r>
            <a:r>
              <a:rPr lang="en-US" altLang="zh-CN" dirty="0"/>
              <a:t> &lt; 3 * NUM_BINS) {</a:t>
            </a:r>
          </a:p>
          <a:p>
            <a:r>
              <a:rPr lang="en-US" altLang="zh-CN" dirty="0"/>
              <a:t>    unsigned int total = 0;</a:t>
            </a:r>
          </a:p>
          <a:p>
            <a:r>
              <a:rPr lang="en-US" altLang="zh-CN" dirty="0"/>
              <a:t>    for (int j = 0; j &lt; n; </a:t>
            </a:r>
            <a:r>
              <a:rPr lang="en-US" altLang="zh-CN" dirty="0" err="1"/>
              <a:t>j++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total += in[</a:t>
            </a:r>
            <a:r>
              <a:rPr lang="en-US" altLang="zh-CN" dirty="0" err="1"/>
              <a:t>i</a:t>
            </a:r>
            <a:r>
              <a:rPr lang="en-US" altLang="zh-CN" dirty="0"/>
              <a:t> + NUM_PARTS * j];</a:t>
            </a:r>
          </a:p>
          <a:p>
            <a:r>
              <a:rPr lang="en-US" altLang="zh-CN" dirty="0"/>
              <a:t>    out[</a:t>
            </a:r>
            <a:r>
              <a:rPr lang="en-US" altLang="zh-CN" dirty="0" err="1"/>
              <a:t>i</a:t>
            </a:r>
            <a:r>
              <a:rPr lang="en-US" altLang="zh-CN" dirty="0"/>
              <a:t>] = total;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68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641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Thread </a:t>
            </a:r>
            <a:r>
              <a:rPr dirty="0"/>
              <a:t>Block</a:t>
            </a:r>
            <a:r>
              <a:rPr spc="1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1062101" y="2260563"/>
            <a:ext cx="2109216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101" y="2260563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6964" y="2303235"/>
            <a:ext cx="2036064" cy="2063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5092" y="2650707"/>
            <a:ext cx="825093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5092" y="2650707"/>
            <a:ext cx="8251190" cy="304800"/>
          </a:xfrm>
          <a:custGeom>
            <a:avLst/>
            <a:gdLst/>
            <a:ahLst/>
            <a:cxnLst/>
            <a:rect l="l" t="t" r="r" b="b"/>
            <a:pathLst>
              <a:path w="8251190" h="304800">
                <a:moveTo>
                  <a:pt x="0" y="304800"/>
                </a:moveTo>
                <a:lnTo>
                  <a:pt x="8250935" y="304800"/>
                </a:lnTo>
                <a:lnTo>
                  <a:pt x="8250935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4716" y="2690330"/>
            <a:ext cx="8174736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9372" y="3729698"/>
            <a:ext cx="8250935" cy="307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9372" y="3729698"/>
            <a:ext cx="8251190" cy="307975"/>
          </a:xfrm>
          <a:custGeom>
            <a:avLst/>
            <a:gdLst/>
            <a:ahLst/>
            <a:cxnLst/>
            <a:rect l="l" t="t" r="r" b="b"/>
            <a:pathLst>
              <a:path w="8251190" h="307975">
                <a:moveTo>
                  <a:pt x="0" y="307847"/>
                </a:moveTo>
                <a:lnTo>
                  <a:pt x="8250935" y="307847"/>
                </a:lnTo>
                <a:lnTo>
                  <a:pt x="8250935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97" y="3772371"/>
            <a:ext cx="8174736" cy="23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3236" y="2278851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3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8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3"/>
                </a:lnTo>
                <a:lnTo>
                  <a:pt x="88391" y="930021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6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3236" y="3354795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2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7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2"/>
                </a:lnTo>
                <a:lnTo>
                  <a:pt x="88391" y="930020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5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47800" y="1828800"/>
            <a:ext cx="4522470" cy="72453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2294255">
              <a:lnSpc>
                <a:spcPct val="100000"/>
              </a:lnSpc>
              <a:spcBef>
                <a:spcPts val="59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0, </a:t>
            </a: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1227" y="3353728"/>
            <a:ext cx="2237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0, </a:t>
            </a: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48B61E6-8C7F-4EFA-BDE2-184541DC7FB4}"/>
              </a:ext>
            </a:extLst>
          </p:cNvPr>
          <p:cNvSpPr/>
          <p:nvPr/>
        </p:nvSpPr>
        <p:spPr>
          <a:xfrm>
            <a:off x="2971800" y="5086962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block</a:t>
            </a:r>
            <a:r>
              <a:rPr lang="zh-CN" altLang="en-US" dirty="0"/>
              <a:t>可以是一维二维或者三维的，但是，从硬件角度看，</a:t>
            </a:r>
            <a:endParaRPr lang="en-US" altLang="zh-CN" dirty="0"/>
          </a:p>
          <a:p>
            <a:r>
              <a:rPr lang="zh-CN" altLang="en-US" dirty="0"/>
              <a:t>所有的</a:t>
            </a:r>
            <a:r>
              <a:rPr lang="en-US" altLang="zh-CN" dirty="0"/>
              <a:t>thread</a:t>
            </a:r>
            <a:r>
              <a:rPr lang="zh-CN" altLang="en-US" dirty="0"/>
              <a:t>都被组织成一维，每个</a:t>
            </a:r>
            <a:r>
              <a:rPr lang="en-US" altLang="zh-CN" dirty="0"/>
              <a:t>thread</a:t>
            </a:r>
            <a:r>
              <a:rPr lang="zh-CN" altLang="en-US" dirty="0"/>
              <a:t>都有个唯一的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19A2A2-CE14-4797-ACE5-68CB0180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172325" cy="36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F05F1D-01B4-40D1-B092-8635F0D085F9}"/>
              </a:ext>
            </a:extLst>
          </p:cNvPr>
          <p:cNvSpPr/>
          <p:nvPr/>
        </p:nvSpPr>
        <p:spPr>
          <a:xfrm>
            <a:off x="2971800" y="48463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Performance of our histogram algorithm comparing global memory atomics to shared memory atomics on a Kepler architecture NVIDIA GeForce GTX TITAN GPU.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78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BAABE8-79C3-4D7E-AF0C-CBEF09C8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19200"/>
            <a:ext cx="7172325" cy="36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67EC246-1B15-48CD-A819-F7D1716B4B3D}"/>
              </a:ext>
            </a:extLst>
          </p:cNvPr>
          <p:cNvSpPr/>
          <p:nvPr/>
        </p:nvSpPr>
        <p:spPr>
          <a:xfrm>
            <a:off x="2976562" y="5177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Performance of our histogram algorithm comparing global memory atomics to shared memory atomics on a Maxwell architecture NVIDIA GeForce GTX TITAN X GPU.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22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6893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Warp</a:t>
            </a:r>
            <a:r>
              <a:rPr spc="-75" dirty="0"/>
              <a:t> </a:t>
            </a: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6553200" y="1467561"/>
            <a:ext cx="3706368" cy="3852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98867" y="1558823"/>
            <a:ext cx="2421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Multiprocessor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3731" y="3707282"/>
            <a:ext cx="2275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Shared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8628" y="4253179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Dispatcher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9340" y="4824679"/>
            <a:ext cx="293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Instruction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Cache and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Registers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07AFF1-F512-4CFA-AD36-F3B756B12D16}"/>
              </a:ext>
            </a:extLst>
          </p:cNvPr>
          <p:cNvSpPr/>
          <p:nvPr/>
        </p:nvSpPr>
        <p:spPr>
          <a:xfrm>
            <a:off x="908305" y="2206616"/>
            <a:ext cx="4730496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中的线程必然在同一个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所含线程数目不是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大小的整数倍，那么多出的那些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中，会剩余一些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4455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Warps </a:t>
            </a:r>
            <a:r>
              <a:rPr dirty="0"/>
              <a:t>and</a:t>
            </a:r>
            <a:r>
              <a:rPr spc="-50" dirty="0"/>
              <a:t> </a:t>
            </a:r>
            <a:r>
              <a:rPr spc="5" dirty="0"/>
              <a:t>SIMD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2427" y="1609262"/>
            <a:ext cx="6138851" cy="2779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支持传统的控制流语句；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有复杂的硬件设计可以很好的做分支预测；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就没那么复杂的分支预测了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 divergence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问题只会发生在同一个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为了获得最好的性能，就需要避免同一个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存在不同的执行路径。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80704" y="2145792"/>
            <a:ext cx="1414780" cy="1887220"/>
          </a:xfrm>
          <a:custGeom>
            <a:avLst/>
            <a:gdLst/>
            <a:ahLst/>
            <a:cxnLst/>
            <a:rect l="l" t="t" r="r" b="b"/>
            <a:pathLst>
              <a:path w="1414779" h="1887220">
                <a:moveTo>
                  <a:pt x="1178560" y="0"/>
                </a:moveTo>
                <a:lnTo>
                  <a:pt x="235712" y="0"/>
                </a:lnTo>
                <a:lnTo>
                  <a:pt x="188209" y="4789"/>
                </a:lnTo>
                <a:lnTo>
                  <a:pt x="143964" y="18524"/>
                </a:lnTo>
                <a:lnTo>
                  <a:pt x="103925" y="40257"/>
                </a:lnTo>
                <a:lnTo>
                  <a:pt x="69040" y="69040"/>
                </a:lnTo>
                <a:lnTo>
                  <a:pt x="40257" y="103925"/>
                </a:lnTo>
                <a:lnTo>
                  <a:pt x="18524" y="143964"/>
                </a:lnTo>
                <a:lnTo>
                  <a:pt x="4789" y="188209"/>
                </a:lnTo>
                <a:lnTo>
                  <a:pt x="0" y="235712"/>
                </a:lnTo>
                <a:lnTo>
                  <a:pt x="0" y="1651000"/>
                </a:lnTo>
                <a:lnTo>
                  <a:pt x="4789" y="1698502"/>
                </a:lnTo>
                <a:lnTo>
                  <a:pt x="18524" y="1742747"/>
                </a:lnTo>
                <a:lnTo>
                  <a:pt x="40257" y="1782786"/>
                </a:lnTo>
                <a:lnTo>
                  <a:pt x="69040" y="1817671"/>
                </a:lnTo>
                <a:lnTo>
                  <a:pt x="103925" y="1846454"/>
                </a:lnTo>
                <a:lnTo>
                  <a:pt x="143964" y="1868187"/>
                </a:lnTo>
                <a:lnTo>
                  <a:pt x="188209" y="1881922"/>
                </a:lnTo>
                <a:lnTo>
                  <a:pt x="235712" y="1886712"/>
                </a:lnTo>
                <a:lnTo>
                  <a:pt x="1178560" y="1886712"/>
                </a:lnTo>
                <a:lnTo>
                  <a:pt x="1226062" y="1881922"/>
                </a:lnTo>
                <a:lnTo>
                  <a:pt x="1270307" y="1868187"/>
                </a:lnTo>
                <a:lnTo>
                  <a:pt x="1310346" y="1846454"/>
                </a:lnTo>
                <a:lnTo>
                  <a:pt x="1345231" y="1817671"/>
                </a:lnTo>
                <a:lnTo>
                  <a:pt x="1374014" y="1782786"/>
                </a:lnTo>
                <a:lnTo>
                  <a:pt x="1395747" y="1742747"/>
                </a:lnTo>
                <a:lnTo>
                  <a:pt x="1409482" y="1698502"/>
                </a:lnTo>
                <a:lnTo>
                  <a:pt x="1414271" y="1651000"/>
                </a:lnTo>
                <a:lnTo>
                  <a:pt x="1414271" y="235712"/>
                </a:lnTo>
                <a:lnTo>
                  <a:pt x="1409482" y="188209"/>
                </a:lnTo>
                <a:lnTo>
                  <a:pt x="1395747" y="143964"/>
                </a:lnTo>
                <a:lnTo>
                  <a:pt x="1374014" y="103925"/>
                </a:lnTo>
                <a:lnTo>
                  <a:pt x="1345231" y="69040"/>
                </a:lnTo>
                <a:lnTo>
                  <a:pt x="1310346" y="40257"/>
                </a:lnTo>
                <a:lnTo>
                  <a:pt x="1270307" y="18524"/>
                </a:lnTo>
                <a:lnTo>
                  <a:pt x="1226062" y="4789"/>
                </a:lnTo>
                <a:lnTo>
                  <a:pt x="1178560" y="0"/>
                </a:lnTo>
                <a:close/>
              </a:path>
            </a:pathLst>
          </a:custGeom>
          <a:solidFill>
            <a:srgbClr val="D2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0704" y="2145792"/>
            <a:ext cx="1414780" cy="1887220"/>
          </a:xfrm>
          <a:custGeom>
            <a:avLst/>
            <a:gdLst/>
            <a:ahLst/>
            <a:cxnLst/>
            <a:rect l="l" t="t" r="r" b="b"/>
            <a:pathLst>
              <a:path w="1414779" h="1887220">
                <a:moveTo>
                  <a:pt x="235712" y="1886712"/>
                </a:moveTo>
                <a:lnTo>
                  <a:pt x="188209" y="1881922"/>
                </a:lnTo>
                <a:lnTo>
                  <a:pt x="143964" y="1868187"/>
                </a:lnTo>
                <a:lnTo>
                  <a:pt x="103925" y="1846454"/>
                </a:lnTo>
                <a:lnTo>
                  <a:pt x="69040" y="1817671"/>
                </a:lnTo>
                <a:lnTo>
                  <a:pt x="40257" y="1782786"/>
                </a:lnTo>
                <a:lnTo>
                  <a:pt x="18524" y="1742747"/>
                </a:lnTo>
                <a:lnTo>
                  <a:pt x="4789" y="1698502"/>
                </a:lnTo>
                <a:lnTo>
                  <a:pt x="0" y="1651000"/>
                </a:lnTo>
                <a:lnTo>
                  <a:pt x="0" y="235712"/>
                </a:lnTo>
                <a:lnTo>
                  <a:pt x="4789" y="188209"/>
                </a:lnTo>
                <a:lnTo>
                  <a:pt x="18524" y="143964"/>
                </a:lnTo>
                <a:lnTo>
                  <a:pt x="40257" y="103925"/>
                </a:lnTo>
                <a:lnTo>
                  <a:pt x="69040" y="69040"/>
                </a:lnTo>
                <a:lnTo>
                  <a:pt x="103925" y="40257"/>
                </a:lnTo>
                <a:lnTo>
                  <a:pt x="143964" y="18524"/>
                </a:lnTo>
                <a:lnTo>
                  <a:pt x="188209" y="4789"/>
                </a:lnTo>
                <a:lnTo>
                  <a:pt x="235712" y="0"/>
                </a:lnTo>
                <a:lnTo>
                  <a:pt x="1178560" y="0"/>
                </a:lnTo>
                <a:lnTo>
                  <a:pt x="1226062" y="4789"/>
                </a:lnTo>
                <a:lnTo>
                  <a:pt x="1270307" y="18524"/>
                </a:lnTo>
                <a:lnTo>
                  <a:pt x="1310346" y="40257"/>
                </a:lnTo>
                <a:lnTo>
                  <a:pt x="1345231" y="69040"/>
                </a:lnTo>
                <a:lnTo>
                  <a:pt x="1374014" y="103925"/>
                </a:lnTo>
                <a:lnTo>
                  <a:pt x="1395747" y="143964"/>
                </a:lnTo>
                <a:lnTo>
                  <a:pt x="1409482" y="188209"/>
                </a:lnTo>
                <a:lnTo>
                  <a:pt x="1414271" y="235712"/>
                </a:lnTo>
                <a:lnTo>
                  <a:pt x="1414271" y="1651000"/>
                </a:lnTo>
                <a:lnTo>
                  <a:pt x="1409482" y="1698502"/>
                </a:lnTo>
                <a:lnTo>
                  <a:pt x="1395747" y="1742747"/>
                </a:lnTo>
                <a:lnTo>
                  <a:pt x="1374014" y="1782786"/>
                </a:lnTo>
                <a:lnTo>
                  <a:pt x="1345231" y="1817671"/>
                </a:lnTo>
                <a:lnTo>
                  <a:pt x="1310346" y="1846454"/>
                </a:lnTo>
                <a:lnTo>
                  <a:pt x="1270307" y="1868187"/>
                </a:lnTo>
                <a:lnTo>
                  <a:pt x="1226062" y="1881922"/>
                </a:lnTo>
                <a:lnTo>
                  <a:pt x="1178560" y="1886712"/>
                </a:lnTo>
                <a:lnTo>
                  <a:pt x="235712" y="1886712"/>
                </a:lnTo>
                <a:close/>
              </a:path>
            </a:pathLst>
          </a:custGeom>
          <a:ln w="12192">
            <a:solidFill>
              <a:srgbClr val="6C46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7978" y="2556232"/>
            <a:ext cx="254000" cy="1074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0" y="1447800"/>
            <a:ext cx="1564005" cy="490855"/>
          </a:xfrm>
          <a:prstGeom prst="rect">
            <a:avLst/>
          </a:prstGeom>
          <a:solidFill>
            <a:srgbClr val="946151"/>
          </a:solidFill>
          <a:ln w="12192">
            <a:solidFill>
              <a:srgbClr val="6C4639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88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0639" y="2298192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06156" y="2401824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8" y="91439"/>
                </a:lnTo>
                <a:lnTo>
                  <a:pt x="710438" y="91439"/>
                </a:lnTo>
                <a:lnTo>
                  <a:pt x="710438" y="45719"/>
                </a:lnTo>
                <a:lnTo>
                  <a:pt x="779017" y="45719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19"/>
                </a:moveTo>
                <a:lnTo>
                  <a:pt x="0" y="45719"/>
                </a:lnTo>
                <a:lnTo>
                  <a:pt x="0" y="91439"/>
                </a:lnTo>
                <a:lnTo>
                  <a:pt x="687577" y="91439"/>
                </a:lnTo>
                <a:lnTo>
                  <a:pt x="687577" y="45719"/>
                </a:lnTo>
                <a:close/>
              </a:path>
              <a:path w="824864" h="137160">
                <a:moveTo>
                  <a:pt x="779017" y="45719"/>
                </a:moveTo>
                <a:lnTo>
                  <a:pt x="710438" y="45719"/>
                </a:lnTo>
                <a:lnTo>
                  <a:pt x="710438" y="91439"/>
                </a:lnTo>
                <a:lnTo>
                  <a:pt x="779018" y="91439"/>
                </a:lnTo>
                <a:lnTo>
                  <a:pt x="824738" y="68579"/>
                </a:lnTo>
                <a:lnTo>
                  <a:pt x="779017" y="45719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87056" y="2106168"/>
            <a:ext cx="417830" cy="1841500"/>
          </a:xfrm>
          <a:prstGeom prst="rect">
            <a:avLst/>
          </a:prstGeom>
          <a:solidFill>
            <a:srgbClr val="918485"/>
          </a:solidFill>
          <a:ln w="12192">
            <a:solidFill>
              <a:srgbClr val="695F5F"/>
            </a:solidFill>
          </a:ln>
        </p:spPr>
        <p:txBody>
          <a:bodyPr vert="vert270" wrap="square" lIns="0" tIns="7429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58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30639" y="2731009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84"/>
              </a:spcBef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30639" y="3148585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95"/>
              </a:spcBef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0639" y="3581400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95"/>
              </a:spcBef>
            </a:pP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06156" y="2825497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60"/>
                </a:lnTo>
                <a:lnTo>
                  <a:pt x="779018" y="91440"/>
                </a:lnTo>
                <a:lnTo>
                  <a:pt x="710438" y="91440"/>
                </a:lnTo>
                <a:lnTo>
                  <a:pt x="710438" y="45720"/>
                </a:lnTo>
                <a:lnTo>
                  <a:pt x="779017" y="45720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20"/>
                </a:moveTo>
                <a:lnTo>
                  <a:pt x="0" y="45720"/>
                </a:lnTo>
                <a:lnTo>
                  <a:pt x="0" y="91440"/>
                </a:lnTo>
                <a:lnTo>
                  <a:pt x="687577" y="91440"/>
                </a:lnTo>
                <a:lnTo>
                  <a:pt x="687577" y="45720"/>
                </a:lnTo>
                <a:close/>
              </a:path>
              <a:path w="824864" h="137160">
                <a:moveTo>
                  <a:pt x="779017" y="45720"/>
                </a:moveTo>
                <a:lnTo>
                  <a:pt x="710438" y="45720"/>
                </a:lnTo>
                <a:lnTo>
                  <a:pt x="710438" y="91440"/>
                </a:lnTo>
                <a:lnTo>
                  <a:pt x="779018" y="91440"/>
                </a:lnTo>
                <a:lnTo>
                  <a:pt x="824738" y="68580"/>
                </a:lnTo>
                <a:lnTo>
                  <a:pt x="779017" y="45720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06156" y="3252217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7" y="91439"/>
                </a:lnTo>
                <a:lnTo>
                  <a:pt x="710438" y="91439"/>
                </a:lnTo>
                <a:lnTo>
                  <a:pt x="710438" y="45719"/>
                </a:lnTo>
                <a:lnTo>
                  <a:pt x="779017" y="45719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19"/>
                </a:moveTo>
                <a:lnTo>
                  <a:pt x="0" y="45719"/>
                </a:lnTo>
                <a:lnTo>
                  <a:pt x="0" y="91439"/>
                </a:lnTo>
                <a:lnTo>
                  <a:pt x="687577" y="91439"/>
                </a:lnTo>
                <a:lnTo>
                  <a:pt x="687577" y="45719"/>
                </a:lnTo>
                <a:close/>
              </a:path>
              <a:path w="824864" h="137160">
                <a:moveTo>
                  <a:pt x="779017" y="45719"/>
                </a:moveTo>
                <a:lnTo>
                  <a:pt x="710438" y="45719"/>
                </a:lnTo>
                <a:lnTo>
                  <a:pt x="710438" y="91439"/>
                </a:lnTo>
                <a:lnTo>
                  <a:pt x="779017" y="91439"/>
                </a:lnTo>
                <a:lnTo>
                  <a:pt x="824738" y="68579"/>
                </a:lnTo>
                <a:lnTo>
                  <a:pt x="779017" y="45719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06156" y="3685033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7" y="91440"/>
                </a:lnTo>
                <a:lnTo>
                  <a:pt x="710438" y="91440"/>
                </a:lnTo>
                <a:lnTo>
                  <a:pt x="710438" y="45720"/>
                </a:lnTo>
                <a:lnTo>
                  <a:pt x="779017" y="45720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20"/>
                </a:moveTo>
                <a:lnTo>
                  <a:pt x="0" y="45720"/>
                </a:lnTo>
                <a:lnTo>
                  <a:pt x="0" y="91440"/>
                </a:lnTo>
                <a:lnTo>
                  <a:pt x="687577" y="91440"/>
                </a:lnTo>
                <a:lnTo>
                  <a:pt x="687577" y="45720"/>
                </a:lnTo>
                <a:close/>
              </a:path>
              <a:path w="824864" h="137160">
                <a:moveTo>
                  <a:pt x="779017" y="45720"/>
                </a:moveTo>
                <a:lnTo>
                  <a:pt x="710438" y="45720"/>
                </a:lnTo>
                <a:lnTo>
                  <a:pt x="710438" y="91440"/>
                </a:lnTo>
                <a:lnTo>
                  <a:pt x="779017" y="91440"/>
                </a:lnTo>
                <a:lnTo>
                  <a:pt x="824738" y="68579"/>
                </a:lnTo>
                <a:lnTo>
                  <a:pt x="779017" y="45720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95460" y="1940053"/>
            <a:ext cx="254635" cy="1881505"/>
          </a:xfrm>
          <a:custGeom>
            <a:avLst/>
            <a:gdLst/>
            <a:ahLst/>
            <a:cxnLst/>
            <a:rect l="l" t="t" r="r" b="b"/>
            <a:pathLst>
              <a:path w="254634" h="1881504">
                <a:moveTo>
                  <a:pt x="137159" y="1744167"/>
                </a:moveTo>
                <a:lnTo>
                  <a:pt x="0" y="1812747"/>
                </a:lnTo>
                <a:lnTo>
                  <a:pt x="137159" y="1881327"/>
                </a:lnTo>
                <a:lnTo>
                  <a:pt x="137159" y="1835607"/>
                </a:lnTo>
                <a:lnTo>
                  <a:pt x="114300" y="1835607"/>
                </a:lnTo>
                <a:lnTo>
                  <a:pt x="114300" y="1789887"/>
                </a:lnTo>
                <a:lnTo>
                  <a:pt x="137159" y="1789887"/>
                </a:lnTo>
                <a:lnTo>
                  <a:pt x="137159" y="1744167"/>
                </a:lnTo>
                <a:close/>
              </a:path>
              <a:path w="254634" h="1881504">
                <a:moveTo>
                  <a:pt x="137159" y="1789887"/>
                </a:moveTo>
                <a:lnTo>
                  <a:pt x="114300" y="1789887"/>
                </a:lnTo>
                <a:lnTo>
                  <a:pt x="114300" y="1835607"/>
                </a:lnTo>
                <a:lnTo>
                  <a:pt x="137159" y="1835607"/>
                </a:lnTo>
                <a:lnTo>
                  <a:pt x="137159" y="1789887"/>
                </a:lnTo>
                <a:close/>
              </a:path>
              <a:path w="254634" h="1881504">
                <a:moveTo>
                  <a:pt x="208787" y="1789887"/>
                </a:moveTo>
                <a:lnTo>
                  <a:pt x="137159" y="1789887"/>
                </a:lnTo>
                <a:lnTo>
                  <a:pt x="137159" y="1835607"/>
                </a:lnTo>
                <a:lnTo>
                  <a:pt x="254507" y="1835607"/>
                </a:lnTo>
                <a:lnTo>
                  <a:pt x="254507" y="1812747"/>
                </a:lnTo>
                <a:lnTo>
                  <a:pt x="208787" y="1812747"/>
                </a:lnTo>
                <a:lnTo>
                  <a:pt x="208787" y="1789887"/>
                </a:lnTo>
                <a:close/>
              </a:path>
              <a:path w="254634" h="1881504">
                <a:moveTo>
                  <a:pt x="254507" y="0"/>
                </a:moveTo>
                <a:lnTo>
                  <a:pt x="208787" y="0"/>
                </a:lnTo>
                <a:lnTo>
                  <a:pt x="208787" y="1812747"/>
                </a:lnTo>
                <a:lnTo>
                  <a:pt x="231647" y="1789887"/>
                </a:lnTo>
                <a:lnTo>
                  <a:pt x="254507" y="1789887"/>
                </a:lnTo>
                <a:lnTo>
                  <a:pt x="254507" y="0"/>
                </a:lnTo>
                <a:close/>
              </a:path>
              <a:path w="254634" h="1881504">
                <a:moveTo>
                  <a:pt x="254507" y="1789887"/>
                </a:moveTo>
                <a:lnTo>
                  <a:pt x="231647" y="1789887"/>
                </a:lnTo>
                <a:lnTo>
                  <a:pt x="208787" y="1812747"/>
                </a:lnTo>
                <a:lnTo>
                  <a:pt x="254507" y="1812747"/>
                </a:lnTo>
                <a:lnTo>
                  <a:pt x="254507" y="1789887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95460" y="3252217"/>
            <a:ext cx="250443" cy="137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95460" y="2830196"/>
            <a:ext cx="232028" cy="13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95460" y="2397379"/>
            <a:ext cx="232028" cy="13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32573" y="1551890"/>
            <a:ext cx="523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IMD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F10DB41-25F5-406B-A882-0F158F192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13" y="4420420"/>
            <a:ext cx="585787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202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Coherent</a:t>
            </a:r>
            <a:r>
              <a:rPr spc="-75" dirty="0"/>
              <a:t> </a:t>
            </a:r>
            <a:r>
              <a:rPr spc="1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2475" y="4222291"/>
            <a:ext cx="318008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77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-5" dirty="0">
                <a:solidFill>
                  <a:srgbClr val="9B2C1F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coherent?</a:t>
            </a:r>
            <a:endParaRPr sz="2800" dirty="0">
              <a:latin typeface="Calibri"/>
              <a:cs typeface="Calibri"/>
            </a:endParaRPr>
          </a:p>
          <a:p>
            <a:pPr marL="330835" indent="-31813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-5" dirty="0">
                <a:solidFill>
                  <a:srgbClr val="9B2C1F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divergent?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7395" y="1924811"/>
            <a:ext cx="3758565" cy="1989647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  <a:tabLst>
                <a:tab pos="1426210" algn="l"/>
              </a:tabLst>
            </a:pPr>
            <a:r>
              <a:rPr sz="1600" u="sng" spc="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57975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(threadIdx.x </a:t>
            </a:r>
            <a:r>
              <a:rPr sz="1600" dirty="0">
                <a:latin typeface="Courier New"/>
                <a:cs typeface="Courier New"/>
              </a:rPr>
              <a:t>%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15" dirty="0">
                <a:latin typeface="Courier New"/>
                <a:cs typeface="Courier New"/>
              </a:rPr>
              <a:t>2)</a:t>
            </a:r>
            <a:endParaRPr sz="1600" dirty="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 dirty="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 dirty="0">
              <a:latin typeface="Courier New"/>
              <a:cs typeface="Courier New"/>
            </a:endParaRPr>
          </a:p>
          <a:p>
            <a:pPr marL="92075"/>
            <a:r>
              <a:rPr lang="en-US" altLang="zh-CN" sz="1600">
                <a:solidFill>
                  <a:srgbClr val="008000"/>
                </a:solidFill>
                <a:latin typeface="Courier New"/>
                <a:cs typeface="Courier New"/>
              </a:rPr>
              <a:t>	//</a:t>
            </a:r>
            <a:r>
              <a:rPr lang="en-US" altLang="zh-CN" sz="1600" dirty="0">
                <a:solidFill>
                  <a:srgbClr val="008000"/>
                </a:solidFill>
                <a:latin typeface="Courier New"/>
                <a:cs typeface="Courier New"/>
              </a:rPr>
              <a:t>something</a:t>
            </a:r>
            <a:r>
              <a:rPr lang="en-US" altLang="zh-CN" sz="1600" spc="-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</a:p>
          <a:p>
            <a:pPr marL="92075"/>
            <a:r>
              <a:rPr lang="en-US" altLang="zh-CN" sz="1600" spc="5" dirty="0">
                <a:latin typeface="Courier New"/>
                <a:cs typeface="Courier New"/>
              </a:rPr>
              <a:t>}</a:t>
            </a:r>
            <a:endParaRPr lang="en-US" altLang="zh-CN" sz="1600" dirty="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475" y="19248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  <a:tabLst>
                <a:tab pos="1428750" algn="l"/>
              </a:tabLst>
            </a:pPr>
            <a:r>
              <a:rPr sz="1600" u="sng" spc="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 dirty="0">
              <a:latin typeface="Courier New"/>
              <a:cs typeface="Courier New"/>
            </a:endParaRPr>
          </a:p>
          <a:p>
            <a:pPr marR="268605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 dirty="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 dirty="0">
              <a:latin typeface="Courier New"/>
              <a:cs typeface="Courier New"/>
            </a:endParaRPr>
          </a:p>
          <a:p>
            <a:pPr marL="106743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 dirty="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44202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</a:t>
            </a:r>
            <a:r>
              <a:rPr spc="-35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(divergence)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4463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0808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7152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3495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1551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77895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4240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0584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8640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4984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1328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7671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5728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2071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38416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4759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71856" y="4998720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69820">
              <a:lnSpc>
                <a:spcPct val="100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(convergence)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4463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0808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97152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3495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912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5255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1600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37944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11551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77895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4424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1058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00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234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1868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85032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5864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2498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9132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57671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3308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99432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65776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3212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05728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72071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38416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04759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80176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46520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12864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79207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(threadIdx.x </a:t>
            </a:r>
            <a:r>
              <a:rPr sz="1600" dirty="0">
                <a:latin typeface="Courier New"/>
                <a:cs typeface="Courier New"/>
              </a:rPr>
              <a:t>%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1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2743835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latin typeface="Courier New"/>
                <a:cs typeface="Courier New"/>
              </a:rPr>
              <a:t>(threadIdx.x </a:t>
            </a:r>
            <a:r>
              <a:rPr sz="1800" dirty="0">
                <a:latin typeface="Courier New"/>
                <a:cs typeface="Courier New"/>
              </a:rPr>
              <a:t>%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320278" y="4326001"/>
            <a:ext cx="55880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9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53171" y="4046220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5"/>
                </a:lnTo>
                <a:lnTo>
                  <a:pt x="161544" y="281685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1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7"/>
                </a:lnTo>
                <a:lnTo>
                  <a:pt x="161544" y="697737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3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51205" y="1223263"/>
            <a:ext cx="1344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warps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3533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 Example</a:t>
            </a:r>
            <a:r>
              <a:rPr spc="40" dirty="0"/>
              <a:t> </a:t>
            </a:r>
            <a:r>
              <a:rPr spc="-5" dirty="0"/>
              <a:t>Alternative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5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38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65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46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09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72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36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8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43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607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87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5119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414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78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51104" y="4209288"/>
            <a:ext cx="7394575" cy="323215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37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10055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42744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51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4503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0847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719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775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54095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234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898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20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2854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948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64279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3484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752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3387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92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756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41976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0832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1928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8271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1461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095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5637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2271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89064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55407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797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2606675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latin typeface="Courier New"/>
                <a:cs typeface="Courier New"/>
              </a:rPr>
              <a:t>(blockIdx.x </a:t>
            </a:r>
            <a:r>
              <a:rPr sz="1800" dirty="0">
                <a:latin typeface="Courier New"/>
                <a:cs typeface="Courier New"/>
              </a:rPr>
              <a:t>%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451205" y="1223263"/>
            <a:ext cx="1072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latin typeface="Calibri"/>
                <a:cs typeface="Calibri"/>
              </a:rPr>
              <a:t>Warp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3533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 Example</a:t>
            </a:r>
            <a:r>
              <a:rPr spc="40" dirty="0"/>
              <a:t> </a:t>
            </a:r>
            <a:r>
              <a:rPr spc="-5" dirty="0"/>
              <a:t>Alternative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5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38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65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46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09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72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36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8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43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607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87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5119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414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78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51104" y="4209288"/>
            <a:ext cx="7394575" cy="323215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37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10055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42744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51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4503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0847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719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775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54095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234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898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20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2854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948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64279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3484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752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3387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92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756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41976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0832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1928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8271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1461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095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5637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2271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89064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55407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797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55880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451205" y="1223263"/>
            <a:ext cx="60407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latin typeface="Calibri"/>
                <a:cs typeface="Calibri"/>
              </a:rPr>
              <a:t>Warp </a:t>
            </a:r>
            <a:r>
              <a:rPr sz="2800" dirty="0">
                <a:latin typeface="Calibri"/>
                <a:cs typeface="Calibri"/>
              </a:rPr>
              <a:t>1 </a:t>
            </a:r>
            <a:r>
              <a:rPr sz="2800" spc="-5" dirty="0">
                <a:latin typeface="Calibri"/>
                <a:cs typeface="Calibri"/>
              </a:rPr>
              <a:t>(assuming </a:t>
            </a:r>
            <a:r>
              <a:rPr sz="2800" spc="-10" dirty="0">
                <a:latin typeface="Calibri"/>
                <a:cs typeface="Calibri"/>
              </a:rPr>
              <a:t>thread </a:t>
            </a:r>
            <a:r>
              <a:rPr sz="2800" spc="-5" dirty="0">
                <a:latin typeface="Calibri"/>
                <a:cs typeface="Calibri"/>
              </a:rPr>
              <a:t>block </a:t>
            </a:r>
            <a:r>
              <a:rPr sz="2800" spc="-15" dirty="0">
                <a:latin typeface="Calibri"/>
                <a:cs typeface="Calibri"/>
              </a:rPr>
              <a:t>size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32)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3558</Words>
  <Application>Microsoft Office PowerPoint</Application>
  <PresentationFormat>宽屏</PresentationFormat>
  <Paragraphs>417</Paragraphs>
  <Slides>31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-apple-system</vt:lpstr>
      <vt:lpstr>等线</vt:lpstr>
      <vt:lpstr>微软雅黑</vt:lpstr>
      <vt:lpstr>Arial</vt:lpstr>
      <vt:lpstr>Calibri</vt:lpstr>
      <vt:lpstr>Courier New</vt:lpstr>
      <vt:lpstr>Source Code Pro</vt:lpstr>
      <vt:lpstr>Times New Roman</vt:lpstr>
      <vt:lpstr>Wingdings</vt:lpstr>
      <vt:lpstr>Office Theme</vt:lpstr>
      <vt:lpstr>Parallel Computing  with GPUs:  Warp Level CUDA </vt:lpstr>
      <vt:lpstr>Thread Block Scheduling</vt:lpstr>
      <vt:lpstr>Thread Block Scheduling</vt:lpstr>
      <vt:lpstr>Warp Scheduling</vt:lpstr>
      <vt:lpstr>Warps and SIMD</vt:lpstr>
      <vt:lpstr>Coherent Code</vt:lpstr>
      <vt:lpstr>Divergence Example</vt:lpstr>
      <vt:lpstr>Divergence Example Alternative</vt:lpstr>
      <vt:lpstr>Divergence Example Alternative</vt:lpstr>
      <vt:lpstr>Levels of divergence</vt:lpstr>
      <vt:lpstr>2D blocks and divergence</vt:lpstr>
      <vt:lpstr>2D blocks and divergence</vt:lpstr>
      <vt:lpstr>What is wrong with the following</vt:lpstr>
      <vt:lpstr>PowerPoint 演示文稿</vt:lpstr>
      <vt:lpstr>原子操作（Atomics）</vt:lpstr>
      <vt:lpstr>原子操作（Atomics）</vt:lpstr>
      <vt:lpstr>PowerPoint 演示文稿</vt:lpstr>
      <vt:lpstr>PowerPoint 演示文稿</vt:lpstr>
      <vt:lpstr>PowerPoint 演示文稿</vt:lpstr>
      <vt:lpstr>PowerPoint 演示文稿</vt:lpstr>
      <vt:lpstr>Histogramming</vt:lpstr>
      <vt:lpstr>Histogramming</vt:lpstr>
      <vt:lpstr>CPU</vt:lpstr>
      <vt:lpstr>GPU 原子操作</vt:lpstr>
      <vt:lpstr>PowerPoint 演示文稿</vt:lpstr>
      <vt:lpstr>PowerPoint 演示文稿</vt:lpstr>
      <vt:lpstr>PowerPoint 演示文稿</vt:lpstr>
      <vt:lpstr>PowerPoint 演示文稿</vt:lpstr>
      <vt:lpstr>second kernel： we accumulate all partial histograms into the global one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zha yufei</cp:lastModifiedBy>
  <cp:revision>15</cp:revision>
  <dcterms:created xsi:type="dcterms:W3CDTF">2020-04-02T15:07:57Z</dcterms:created>
  <dcterms:modified xsi:type="dcterms:W3CDTF">2022-05-20T05:00:29Z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2020-04-02T00:00:00Z</vt:filetime>
  </property>
</Properties>
</file>